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9"/>
  </p:notesMasterIdLst>
  <p:sldIdLst>
    <p:sldId id="256" r:id="rId2"/>
    <p:sldId id="295" r:id="rId3"/>
    <p:sldId id="294" r:id="rId4"/>
    <p:sldId id="300" r:id="rId5"/>
    <p:sldId id="310" r:id="rId6"/>
    <p:sldId id="309" r:id="rId7"/>
    <p:sldId id="307" r:id="rId8"/>
    <p:sldId id="303" r:id="rId9"/>
    <p:sldId id="304" r:id="rId10"/>
    <p:sldId id="305" r:id="rId11"/>
    <p:sldId id="306" r:id="rId12"/>
    <p:sldId id="314" r:id="rId13"/>
    <p:sldId id="315" r:id="rId14"/>
    <p:sldId id="297" r:id="rId15"/>
    <p:sldId id="308" r:id="rId16"/>
    <p:sldId id="312" r:id="rId17"/>
    <p:sldId id="313" r:id="rId18"/>
    <p:sldId id="316" r:id="rId19"/>
    <p:sldId id="317" r:id="rId20"/>
    <p:sldId id="270" r:id="rId21"/>
    <p:sldId id="276" r:id="rId22"/>
    <p:sldId id="318" r:id="rId23"/>
    <p:sldId id="282" r:id="rId24"/>
    <p:sldId id="281" r:id="rId25"/>
    <p:sldId id="322" r:id="rId26"/>
    <p:sldId id="321" r:id="rId27"/>
    <p:sldId id="319" r:id="rId28"/>
    <p:sldId id="323" r:id="rId29"/>
    <p:sldId id="353" r:id="rId30"/>
    <p:sldId id="339" r:id="rId31"/>
    <p:sldId id="328" r:id="rId32"/>
    <p:sldId id="329" r:id="rId33"/>
    <p:sldId id="352" r:id="rId34"/>
    <p:sldId id="331" r:id="rId35"/>
    <p:sldId id="334" r:id="rId36"/>
    <p:sldId id="335" r:id="rId37"/>
    <p:sldId id="354" r:id="rId38"/>
    <p:sldId id="355" r:id="rId39"/>
    <p:sldId id="356" r:id="rId40"/>
    <p:sldId id="358" r:id="rId41"/>
    <p:sldId id="330" r:id="rId42"/>
    <p:sldId id="337" r:id="rId43"/>
    <p:sldId id="359" r:id="rId44"/>
    <p:sldId id="320" r:id="rId45"/>
    <p:sldId id="362" r:id="rId46"/>
    <p:sldId id="363" r:id="rId47"/>
    <p:sldId id="361" r:id="rId48"/>
    <p:sldId id="365" r:id="rId49"/>
    <p:sldId id="338" r:id="rId50"/>
    <p:sldId id="351" r:id="rId51"/>
    <p:sldId id="287" r:id="rId52"/>
    <p:sldId id="343" r:id="rId53"/>
    <p:sldId id="291" r:id="rId54"/>
    <p:sldId id="347" r:id="rId55"/>
    <p:sldId id="366" r:id="rId56"/>
    <p:sldId id="293" r:id="rId57"/>
    <p:sldId id="344" r:id="rId58"/>
    <p:sldId id="341" r:id="rId59"/>
    <p:sldId id="288" r:id="rId60"/>
    <p:sldId id="345" r:id="rId61"/>
    <p:sldId id="342" r:id="rId62"/>
    <p:sldId id="349" r:id="rId63"/>
    <p:sldId id="367" r:id="rId64"/>
    <p:sldId id="285" r:id="rId65"/>
    <p:sldId id="346" r:id="rId66"/>
    <p:sldId id="292" r:id="rId67"/>
    <p:sldId id="263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82"/>
    <p:restoredTop sz="88854"/>
  </p:normalViewPr>
  <p:slideViewPr>
    <p:cSldViewPr snapToGrid="0" snapToObjects="1" showGuides="1">
      <p:cViewPr>
        <p:scale>
          <a:sx n="122" d="100"/>
          <a:sy n="122" d="100"/>
        </p:scale>
        <p:origin x="144" y="-832"/>
      </p:cViewPr>
      <p:guideLst>
        <p:guide orient="horz" pos="211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5" d="100"/>
        <a:sy n="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30ECAF-0B1C-1945-8A06-9FF697E4DFB6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DF11C7-F32A-7C4A-8BC5-7B91D4830A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err="1" smtClean="0">
                <a:latin typeface="American Typewriter" charset="0"/>
                <a:ea typeface="American Typewriter" charset="0"/>
                <a:cs typeface="American Typewriter" charset="0"/>
              </a:rPr>
              <a:t>sdfdfsdfsd</a:t>
            </a:r>
            <a:endParaRPr lang="en-US" sz="1400" dirty="0"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619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CB5EA-357C-194B-930C-5CC53190E2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645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3CB5EA-357C-194B-930C-5CC53190E2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64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2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switch, tapping indiscriminately</a:t>
            </a:r>
            <a:r>
              <a:rPr lang="en-US" sz="2400" b="0" dirty="0" smtClean="0">
                <a:effectLst/>
              </a:rPr>
              <a:t/>
            </a:r>
            <a:br>
              <a:rPr lang="en-US" sz="2400" b="0" dirty="0" smtClean="0">
                <a:effectLst/>
              </a:rPr>
            </a:br>
            <a:r>
              <a:rPr lang="en-US" sz="2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switch, you can see a clear red IPI band that is fairly narrow, but not close enough to 700.</a:t>
            </a:r>
            <a:endParaRPr lang="en-US" sz="2400" b="0" dirty="0" smtClean="0">
              <a:effectLst/>
            </a:endParaRP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 argues for some relevance of state discovery but perhaps not the critical factor. </a:t>
            </a:r>
            <a:r>
              <a:rPr lang="en-US" sz="2400" b="0" dirty="0" smtClean="0">
                <a:effectLst/>
              </a:rPr>
              <a:t/>
            </a:r>
            <a:br>
              <a:rPr lang="en-US" sz="2400" b="0" dirty="0" smtClean="0">
                <a:effectLst/>
              </a:rPr>
            </a:br>
            <a:r>
              <a:rPr lang="en-US" sz="2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argues against idea that </a:t>
            </a:r>
            <a:r>
              <a:rPr lang="en-US" sz="24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subcortex</a:t>
            </a:r>
            <a:r>
              <a:rPr lang="en-US" sz="24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can’t do any motor learning with MC(!) -- but maybe just not long sequences</a:t>
            </a:r>
            <a:endParaRPr lang="en-US" sz="2400" b="0" dirty="0" smtClean="0">
              <a:effectLst/>
            </a:endParaRPr>
          </a:p>
          <a:p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14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switch, tapping indiscriminately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switch, you can see a clear red IPI band that is fairly narrow, but not close enough to 700.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 argues for some relevance of state discovery but perhaps not the critical factor. 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argues against idea that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subcortex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can’t do any motor learning with MC(!) -- but maybe just not long sequences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313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 switch, tapping indiscriminately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 switch, you can see a clear red IPI band that is fairly narrow, but not close enough to 700.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Again argues for some relevance of state discovery but perhaps not the critical factor. </a:t>
            </a:r>
            <a:r>
              <a:rPr lang="en-US" b="0" dirty="0" smtClean="0">
                <a:effectLst/>
              </a:rPr>
              <a:t/>
            </a:r>
            <a:br>
              <a:rPr lang="en-US" b="0" dirty="0" smtClean="0">
                <a:effectLst/>
              </a:rPr>
            </a:b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Also argues against idea that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subcortex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can’t do any motor learning with MC(!) -- but maybe just not long sequences</a:t>
            </a:r>
            <a:endParaRPr lang="en-US" b="0" dirty="0" smtClean="0">
              <a:effectLst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857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so instead of continuing to explore the other possible state representation models, we thought 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8641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bottom up approach..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060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\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494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tried to tackle this problem in the following way: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6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868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of this rotation project was to help elucidate, using a combination of modeling and analyses, the computational role of motor cortex our favorite trial-and-error learning task.</a:t>
            </a:r>
          </a:p>
          <a:p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 be thought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as a question of RL, where an agents actions are shaped by external rewards.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1387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788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567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420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807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0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RL specifies that reward</a:t>
            </a:r>
            <a:r>
              <a:rPr lang="en-US" baseline="0" dirty="0" smtClean="0"/>
              <a:t> should shape future actions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will examine</a:t>
            </a:r>
            <a:r>
              <a:rPr lang="en-US" baseline="0" dirty="0" smtClean="0"/>
              <a:t> two particular animals, one intact and one lesioned to get at this question more carefully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1384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what info</a:t>
            </a:r>
            <a:r>
              <a:rPr lang="en-US" baseline="0" dirty="0" smtClean="0"/>
              <a:t> is purely from kinematics</a:t>
            </a:r>
          </a:p>
          <a:p>
            <a:r>
              <a:rPr lang="en-US" baseline="0" dirty="0" smtClean="0"/>
              <a:t>- regression of IPI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838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2390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clustering in high-D space</a:t>
            </a:r>
          </a:p>
          <a:p>
            <a:r>
              <a:rPr lang="en-US" dirty="0" smtClean="0"/>
              <a:t>- watershed is arbitrary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53648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tifirst</a:t>
            </a:r>
            <a:r>
              <a:rPr lang="en-US" baseline="0" dirty="0" smtClean="0"/>
              <a:t> use intact animal for cleanest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09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goal of this rotation project was to help elucidate, using a combination of modeling and analyses, the computational role of motor cortex our favorite trial-and-error learning task.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745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022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do taps </a:t>
            </a:r>
          </a:p>
          <a:p>
            <a:r>
              <a:rPr lang="en-US" sz="12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computer as</a:t>
            </a:r>
            <a:r>
              <a:rPr lang="en-US" sz="1200" baseline="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a lag with a. window of 100 </a:t>
            </a:r>
            <a:r>
              <a:rPr lang="en-US" sz="1200" baseline="0" dirty="0" err="1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rials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989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8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rows Too many clusters: not enough data points per clusters</a:t>
            </a:r>
            <a:endParaRPr lang="en-US" sz="8800" b="0" dirty="0" smtClean="0">
              <a:effectLst/>
            </a:endParaRPr>
          </a:p>
          <a:p>
            <a:pPr rtl="0"/>
            <a:r>
              <a:rPr lang="en-US" sz="8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few clusters, not enough power to do a correlation..</a:t>
            </a:r>
            <a:endParaRPr lang="en-US" sz="8800" b="0" dirty="0" smtClean="0">
              <a:effectLst/>
            </a:endParaRPr>
          </a:p>
          <a:p>
            <a:r>
              <a:rPr lang="en-US" sz="8800" dirty="0" smtClean="0"/>
              <a:t/>
            </a:r>
            <a:br>
              <a:rPr lang="en-US" sz="8800" dirty="0" smtClean="0"/>
            </a:br>
            <a:endParaRPr lang="en-US" sz="8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715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8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rows Too many clusters: not enough data points per clusters</a:t>
            </a:r>
            <a:endParaRPr lang="en-US" sz="8800" b="0" dirty="0" smtClean="0">
              <a:effectLst/>
            </a:endParaRPr>
          </a:p>
          <a:p>
            <a:pPr rtl="0"/>
            <a:r>
              <a:rPr lang="en-US" sz="8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few clusters, not enough power to do a correlation..</a:t>
            </a:r>
            <a:endParaRPr lang="en-US" sz="8800" b="0" dirty="0" smtClean="0">
              <a:effectLst/>
            </a:endParaRPr>
          </a:p>
          <a:p>
            <a:r>
              <a:rPr lang="en-US" sz="8800" dirty="0" smtClean="0"/>
              <a:t/>
            </a:r>
            <a:br>
              <a:rPr lang="en-US" sz="8800" dirty="0" smtClean="0"/>
            </a:br>
            <a:endParaRPr lang="en-US" sz="8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048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88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tToo</a:t>
            </a:r>
            <a:r>
              <a:rPr lang="en-US" sz="8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many clusters: not enough data points per clusters</a:t>
            </a:r>
            <a:endParaRPr lang="en-US" sz="8800" b="0" dirty="0" smtClean="0">
              <a:effectLst/>
            </a:endParaRPr>
          </a:p>
          <a:p>
            <a:pPr rtl="0"/>
            <a:r>
              <a:rPr lang="en-US" sz="88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Too few clusters, not enough power to do a correlation..</a:t>
            </a:r>
            <a:endParaRPr lang="en-US" sz="8800" b="0" dirty="0" smtClean="0">
              <a:effectLst/>
            </a:endParaRPr>
          </a:p>
          <a:p>
            <a:r>
              <a:rPr lang="en-US" sz="8800" dirty="0" smtClean="0"/>
              <a:t/>
            </a:r>
            <a:br>
              <a:rPr lang="en-US" sz="8800" dirty="0" smtClean="0"/>
            </a:br>
            <a:endParaRPr lang="en-US" sz="8800" dirty="0" smtClean="0"/>
          </a:p>
          <a:p>
            <a:pPr rtl="0"/>
            <a:endParaRPr lang="en-US" sz="8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56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39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237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301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9941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3527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 work in a trial-and-error learning task in rats ha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that motor cortex is required for learning, but not for executing a motor skill. However, the precise computational role of motor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cortex in the learning process has yet to be elucidated. Motor cortex has privileged access to sensory and contextual information from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neocortical areas that may not be available to subcortical motor circuits. We hypothesize that motor cortex is specifically involved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elucidating the state of the environment and providing state information to subcortical regions. Subcortical regions may then utilize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information to shape the structure of motor actions in a manner that optimizes for rewards. To formalize this hypothesis, we will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 a computational model in the language of reinforcement learning to dissect the specific computational role of motor cortex 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state discovery and sequence learning process.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350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55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78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59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tifirst</a:t>
            </a:r>
            <a:r>
              <a:rPr lang="en-US" baseline="0" dirty="0" smtClean="0"/>
              <a:t> use intact animal for cleanest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3281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0888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259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7097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00815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5550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586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Previous work in a trial-and-error learning task in rats ha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shown that motor cortex is required for learning, but not for executing a motor skill. However, the precise computational role of motor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cortex in the learning process has yet to be elucidated. Motor cortex has privileged access to sensory and contextual information from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neocortical areas that may not be available to subcortical motor circuits. We hypothesize that motor cortex is specifically involved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elucidating the state of the environment and providing state information to subcortical regions. Subcortical regions may then utilize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information to shape the structure of motor actions in a manner that optimizes for rewards. To formalize this hypothesis, we will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construct a computational model in the language of reinforcement learning to dissect the specific computational role of motor cortex in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state discovery and sequence learning process.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07034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in so instead of continuing to explore the other possible state representation models, we thought 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789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1709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21722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2604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079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17535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346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4276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5960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944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34180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757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54880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3464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Helvetica Neue Thin" charset="0"/>
                <a:ea typeface="Helvetica Neue Thin" charset="0"/>
                <a:cs typeface="Helvetica Neue Thin" charset="0"/>
              </a:rPr>
              <a:t>learned about data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Helvetica Neue Thin" charset="0"/>
                <a:ea typeface="Helvetica Neue Thin" charset="0"/>
                <a:cs typeface="Helvetica Neue Thin" charset="0"/>
              </a:rPr>
              <a:t>data is messy but</a:t>
            </a:r>
            <a:r>
              <a:rPr lang="en-US" sz="1200" baseline="0" dirty="0" smtClean="0">
                <a:latin typeface="Helvetica Neue Thin" charset="0"/>
                <a:ea typeface="Helvetica Neue Thin" charset="0"/>
                <a:cs typeface="Helvetica Neue Thin" charset="0"/>
              </a:rPr>
              <a:t> makes it more interesting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>
                <a:latin typeface="Helvetica Neue Thin" charset="0"/>
                <a:ea typeface="Helvetica Neue Thin" charset="0"/>
                <a:cs typeface="Helvetica Neue Thin" charset="0"/>
              </a:rPr>
              <a:t>learned about what kind of science I like doing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Helvetica Neue Thin" charset="0"/>
                <a:ea typeface="Helvetica Neue Thin" charset="0"/>
                <a:cs typeface="Helvetica Neue Thin" charset="0"/>
              </a:rPr>
              <a:t>learned a lot about myself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dirty="0" smtClean="0">
                <a:latin typeface="Helvetica Neue Thin" charset="0"/>
                <a:ea typeface="Helvetica Neue Thin" charset="0"/>
                <a:cs typeface="Helvetica Neue Thin" charset="0"/>
              </a:rPr>
              <a:t>skeptical (too much) sometimes just need a push over the edge to get analyses done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46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760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F11C7-F32A-7C4A-8BC5-7B91D4830A7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3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1720B-4FE7-614B-BB62-CCAD90861A3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013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 i="0">
                <a:latin typeface="Helvetica Neue UltraLight" charset="0"/>
                <a:ea typeface="Helvetica Neue UltraLight" charset="0"/>
                <a:cs typeface="Helvetica Neue UltraLight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b="0" i="0">
                <a:latin typeface="Helvetica Neue UltraLight" charset="0"/>
                <a:ea typeface="Helvetica Neue UltraLight" charset="0"/>
                <a:cs typeface="Helvetica Neue UltraLight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EB6BBE-76E6-6349-BFE7-BF633E6ABE73}" type="datetimeFigureOut">
              <a:rPr lang="en-US" smtClean="0"/>
              <a:t>3/25/19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F7127-58F9-0B49-AA0E-5D67934240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5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0.gif"/><Relationship Id="rId5" Type="http://schemas.openxmlformats.org/officeDocument/2006/relationships/image" Target="../media/image37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8.gif"/><Relationship Id="rId5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4" Type="http://schemas.openxmlformats.org/officeDocument/2006/relationships/image" Target="../media/image40.png"/><Relationship Id="rId5" Type="http://schemas.openxmlformats.org/officeDocument/2006/relationships/image" Target="../media/image38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4" Type="http://schemas.openxmlformats.org/officeDocument/2006/relationships/image" Target="../media/image41.png"/><Relationship Id="rId5" Type="http://schemas.openxmlformats.org/officeDocument/2006/relationships/image" Target="../media/image30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4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4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4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4" Type="http://schemas.openxmlformats.org/officeDocument/2006/relationships/image" Target="../media/image99.png"/><Relationship Id="rId5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7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4" Type="http://schemas.openxmlformats.org/officeDocument/2006/relationships/image" Target="../media/image115.png"/><Relationship Id="rId5" Type="http://schemas.openxmlformats.org/officeDocument/2006/relationships/image" Target="../media/image116.png"/><Relationship Id="rId6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4" Type="http://schemas.openxmlformats.org/officeDocument/2006/relationships/image" Target="../media/image120.png"/><Relationship Id="rId5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4182" y="1122363"/>
            <a:ext cx="11083636" cy="2133600"/>
          </a:xfrm>
        </p:spPr>
        <p:txBody>
          <a:bodyPr>
            <a:normAutofit/>
          </a:bodyPr>
          <a:lstStyle/>
          <a:p>
            <a:r>
              <a:rPr lang="en-US" sz="4000" dirty="0" smtClean="0"/>
              <a:t>the computational role of motor cortex </a:t>
            </a:r>
            <a:br>
              <a:rPr lang="en-US" sz="4000" dirty="0" smtClean="0"/>
            </a:br>
            <a:r>
              <a:rPr lang="en-US" sz="4000" dirty="0" smtClean="0"/>
              <a:t>in trial-and-error learning</a:t>
            </a:r>
            <a:endParaRPr lang="en-US" sz="40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500" dirty="0" err="1"/>
              <a:t>lucy</a:t>
            </a:r>
            <a:r>
              <a:rPr lang="en-US" sz="2500" dirty="0"/>
              <a:t> </a:t>
            </a:r>
            <a:r>
              <a:rPr lang="en-US" sz="2500" dirty="0" err="1" smtClean="0"/>
              <a:t>lai</a:t>
            </a:r>
            <a:endParaRPr lang="en-US" sz="2500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500" dirty="0" smtClean="0"/>
              <a:t>03-25-2019</a:t>
            </a:r>
            <a:endParaRPr lang="en-US" sz="2500" dirty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2500" dirty="0" err="1"/>
              <a:t>o</a:t>
            </a:r>
            <a:r>
              <a:rPr lang="en-US" sz="2500" dirty="0" err="1" smtClean="0"/>
              <a:t>lveczky</a:t>
            </a:r>
            <a:r>
              <a:rPr lang="en-US" sz="2500" dirty="0" smtClean="0"/>
              <a:t> lab meeting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54182" y="3429000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403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8" y="3001073"/>
            <a:ext cx="5829322" cy="3732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810" y="3001073"/>
            <a:ext cx="6078503" cy="3680182"/>
          </a:xfrm>
          <a:prstGeom prst="rect">
            <a:avLst/>
          </a:prstGeom>
        </p:spPr>
      </p:pic>
      <p:cxnSp>
        <p:nvCxnSpPr>
          <p:cNvPr id="16" name="Straight Connector 15"/>
          <p:cNvCxnSpPr/>
          <p:nvPr/>
        </p:nvCxnSpPr>
        <p:spPr>
          <a:xfrm>
            <a:off x="6096000" y="800100"/>
            <a:ext cx="0" cy="5423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536722" y="3407517"/>
            <a:ext cx="1" cy="71259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802566" y="3709935"/>
            <a:ext cx="1215" cy="5075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2319899" y="3074127"/>
            <a:ext cx="433645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u="sng" dirty="0" smtClean="0">
                <a:solidFill>
                  <a:schemeClr val="accent4"/>
                </a:solidFill>
                <a:latin typeface="+mj-lt"/>
                <a:ea typeface="Al Tarikh" charset="-78"/>
                <a:cs typeface="Al Tarikh" charset="-78"/>
              </a:rPr>
              <a:t>tap</a:t>
            </a:r>
            <a:endParaRPr lang="en-US" sz="150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3342510" y="3322942"/>
            <a:ext cx="969048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500" u="sng" smtClean="0">
                <a:solidFill>
                  <a:schemeClr val="accent4"/>
                </a:solidFill>
                <a:latin typeface="+mj-lt"/>
                <a:ea typeface="Al Tarikh" charset="-78"/>
                <a:cs typeface="Al Tarikh" charset="-78"/>
              </a:rPr>
              <a:t>tap (early)</a:t>
            </a:r>
            <a:endParaRPr lang="en-US" sz="1500" dirty="0">
              <a:solidFill>
                <a:schemeClr val="accent4"/>
              </a:solidFill>
              <a:latin typeface="+mj-lt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POMDPs for state space inference</a:t>
            </a:r>
            <a:endParaRPr lang="en-US" sz="3500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51" y="1597044"/>
            <a:ext cx="5503582" cy="1355839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>
          <a:xfrm>
            <a:off x="7949449" y="1149542"/>
            <a:ext cx="267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+mj-lt"/>
                <a:ea typeface="Al Tarikh" charset="-78"/>
                <a:cs typeface="Al Tarikh" charset="-78"/>
              </a:rPr>
              <a:t>Agent 2</a:t>
            </a:r>
            <a:r>
              <a:rPr lang="en-US" u="sng" smtClean="0">
                <a:latin typeface="+mj-lt"/>
                <a:ea typeface="Al Tarikh" charset="-78"/>
                <a:cs typeface="Al Tarikh" charset="-78"/>
              </a:rPr>
              <a:t>: Does not know </a:t>
            </a:r>
            <a:r>
              <a:rPr lang="en-US" u="sng" dirty="0" smtClean="0">
                <a:latin typeface="+mj-lt"/>
                <a:ea typeface="Al Tarikh" charset="-78"/>
                <a:cs typeface="Al Tarikh" charset="-78"/>
              </a:rPr>
              <a:t>ITI</a:t>
            </a:r>
            <a:endParaRPr lang="en-US" u="sng" dirty="0"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8" y="1487042"/>
            <a:ext cx="5916706" cy="1480589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2088350" y="1149542"/>
            <a:ext cx="1892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+mj-lt"/>
                <a:ea typeface="Al Tarikh" charset="-78"/>
                <a:cs typeface="Al Tarikh" charset="-78"/>
              </a:rPr>
              <a:t>Agent 1: Knows ITI</a:t>
            </a:r>
            <a:endParaRPr lang="en-US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9074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6096000" y="800100"/>
            <a:ext cx="0" cy="5423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739" y="3247264"/>
            <a:ext cx="4675771" cy="35870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041" y="3198010"/>
            <a:ext cx="4827722" cy="3685556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POMDPs for state space inference</a:t>
            </a:r>
            <a:endParaRPr lang="en-US" sz="3500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3751" y="1597044"/>
            <a:ext cx="5503582" cy="1355839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949449" y="1149542"/>
            <a:ext cx="267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+mj-lt"/>
                <a:ea typeface="Al Tarikh" charset="-78"/>
                <a:cs typeface="Al Tarikh" charset="-78"/>
              </a:rPr>
              <a:t>Agent 2</a:t>
            </a:r>
            <a:r>
              <a:rPr lang="en-US" u="sng" smtClean="0">
                <a:latin typeface="+mj-lt"/>
                <a:ea typeface="Al Tarikh" charset="-78"/>
                <a:cs typeface="Al Tarikh" charset="-78"/>
              </a:rPr>
              <a:t>: Does not know </a:t>
            </a:r>
            <a:r>
              <a:rPr lang="en-US" u="sng" dirty="0" smtClean="0">
                <a:latin typeface="+mj-lt"/>
                <a:ea typeface="Al Tarikh" charset="-78"/>
                <a:cs typeface="Al Tarikh" charset="-78"/>
              </a:rPr>
              <a:t>ITI</a:t>
            </a:r>
            <a:endParaRPr lang="en-US" u="sng" dirty="0">
              <a:latin typeface="+mj-lt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8" y="1487042"/>
            <a:ext cx="5916706" cy="148058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2088350" y="1149542"/>
            <a:ext cx="1892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+mj-lt"/>
                <a:ea typeface="Al Tarikh" charset="-78"/>
                <a:cs typeface="Al Tarikh" charset="-78"/>
              </a:rPr>
              <a:t>Agent 1: Knows ITI</a:t>
            </a:r>
            <a:endParaRPr lang="en-US" u="sng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857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is motor cortex responsible for </a:t>
            </a:r>
            <a:r>
              <a:rPr lang="en-US" sz="3600" dirty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 discovery</a:t>
            </a:r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?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931905" y="6488668"/>
            <a:ext cx="1263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Gerald Pho</a:t>
            </a:r>
            <a:endParaRPr lang="en-US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2174" y="2105804"/>
            <a:ext cx="2349500" cy="46736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06582" y="1242377"/>
            <a:ext cx="10958264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Rescuing the deficit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Question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: Is state information sufficient for learning this trial-and-error task?</a:t>
            </a:r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1157" y="2169304"/>
            <a:ext cx="23876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8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looking at state separation through colored density plots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0931905" y="6488668"/>
            <a:ext cx="1263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Gerald Pho</a:t>
            </a:r>
            <a:endParaRPr lang="en-US" i="1" dirty="0"/>
          </a:p>
        </p:txBody>
      </p:sp>
      <p:pic>
        <p:nvPicPr>
          <p:cNvPr id="45058" name="Picture 2" descr="https://lh6.googleusercontent.com/___nwJeqMmw_K64WjtQyRpv10nl3wKXUhvzLewa-GeXbSZ5tvl0Lw1TNKqSM8HliUITqluFgWa2H5geZPIypD1EDRoSNd9V8Ud33sMh1SEXre9tL1Bnh-ooe7Hn6kTpO8eYRN7YrfT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1673987"/>
            <a:ext cx="5705372" cy="40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060" name="Picture 4" descr="https://lh5.googleusercontent.com/EKs_bADAxUkwAKBdQkjuyWQfjzmmG1QB5QDr8EHNv6ZPqN5R601boha10Qq4xgJXvRg8MYggjsWIzhO7aWbQsDUdsr3P3AQ6EfkJVKp8JHQrsRNka61hubtf98gySPb2uMS_ivfm5KY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146" y="1105780"/>
            <a:ext cx="2838450" cy="5200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00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giving naïve lesioned animals feedback about state information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4578" name="Picture 2" descr="https://lh6.googleusercontent.com/1xc5oafQPeFK6raieFDbnJ0yDn6pcZvREO2VHJsGuF7DPqoDaAhidxoa7hSNaZhWW_RJJXV7AxpWkN-53rN7cPLHKn7lg9HW26vW_HQCCVXstBzRB_xgOcNgfdXp67V8bek-RhrF54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677" y="1543987"/>
            <a:ext cx="6005817" cy="430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https://lh6.googleusercontent.com/a_xJWxrHKNKWq15QFWhyDJ6TSAsOXndPMgO-ormR-UpHYhHoW4Ing66pmgj0iXtshL1jnz8q8d36h77gLdcQJDoXERUtNjnK35SxMC08zhtFzUnM3OY4TV8AY0HMTWoh7s953f_U7i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154" y="1553130"/>
            <a:ext cx="6009977" cy="42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44322" y="5790065"/>
            <a:ext cx="5638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learns state distinction with feedback but IPI cannot improve</a:t>
            </a:r>
            <a:endParaRPr lang="en-US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900590" y="5790065"/>
            <a:ext cx="4623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introduction of states decreases tap hold times</a:t>
            </a:r>
            <a:endParaRPr lang="en-US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931905" y="6488668"/>
            <a:ext cx="1263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Gerald Pho</a:t>
            </a:r>
            <a:endParaRPr lang="en-US" i="1" dirty="0"/>
          </a:p>
        </p:txBody>
      </p:sp>
      <p:sp>
        <p:nvSpPr>
          <p:cNvPr id="13" name="Rectangle 12"/>
          <p:cNvSpPr/>
          <p:nvPr/>
        </p:nvSpPr>
        <p:spPr>
          <a:xfrm>
            <a:off x="3001158" y="2015066"/>
            <a:ext cx="2626683" cy="31186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09251" y="1022716"/>
            <a:ext cx="146297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rgbClr val="FF0000"/>
                </a:solidFill>
                <a:latin typeface="Helvetica Neue" charset="0"/>
                <a:ea typeface="Helvetica Neue" charset="0"/>
                <a:cs typeface="Helvetica Neue" charset="0"/>
              </a:rPr>
              <a:t>IPI</a:t>
            </a:r>
            <a:endParaRPr lang="en-US" sz="17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700" dirty="0">
                <a:solidFill>
                  <a:srgbClr val="6AA84F"/>
                </a:solidFill>
                <a:latin typeface="Helvetica Neue" charset="0"/>
                <a:ea typeface="Helvetica Neue" charset="0"/>
                <a:cs typeface="Helvetica Neue" charset="0"/>
              </a:rPr>
              <a:t>ITI</a:t>
            </a:r>
            <a:endParaRPr lang="en-US" sz="1700" dirty="0">
              <a:latin typeface="Helvetica Neue" charset="0"/>
              <a:ea typeface="Helvetica Neue" charset="0"/>
              <a:cs typeface="Helvetica Neue" charset="0"/>
            </a:endParaRPr>
          </a:p>
          <a:p>
            <a:r>
              <a:rPr lang="en-US" sz="1700" dirty="0" smtClean="0">
                <a:solidFill>
                  <a:srgbClr val="0000FF"/>
                </a:solidFill>
                <a:latin typeface="Helvetica Neue" charset="0"/>
                <a:ea typeface="Helvetica Neue" charset="0"/>
                <a:cs typeface="Helvetica Neue" charset="0"/>
              </a:rPr>
              <a:t>Extra</a:t>
            </a:r>
            <a:endParaRPr lang="en-US" sz="1700" dirty="0">
              <a:latin typeface="Helvetica Neue" charset="0"/>
              <a:ea typeface="Helvetica Neue" charset="0"/>
              <a:cs typeface="Helvetica Neue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942714" y="2015066"/>
            <a:ext cx="2695104" cy="31444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5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4182" y="1089977"/>
            <a:ext cx="10688441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Results</a:t>
            </a:r>
            <a:endParaRPr lang="en-US" sz="2300" b="1" u="sng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pPr marL="342900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Agents without full knowledge of state information can still learn the task (but inefficient, as predicted)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State information is certainly relevant, but perhaps not the critical factor in learning IPI/ITI successfully</a:t>
            </a:r>
          </a:p>
          <a:p>
            <a:pPr marL="342900" indent="-342900">
              <a:buFont typeface="Courier New" charset="0"/>
              <a:buChar char="o"/>
            </a:pPr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pPr marL="800100" lvl="1" indent="-342900">
              <a:buFont typeface="Courier New" charset="0"/>
              <a:buChar char="o"/>
            </a:pPr>
            <a:endParaRPr lang="en-US" sz="2300" b="1" u="sng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Some limitations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From the perspective </a:t>
            </a: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of the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agent/animal, </a:t>
            </a: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it’s unrealistic to think that they know that states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are parameterized </a:t>
            </a: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in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time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tate </a:t>
            </a: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discovery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is unlikely the </a:t>
            </a: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only process that is impaired with MC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lesion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Even without state discovery, an animal can completely learn the task by just generating an arbitrarily long enough sequence that satisfies the task</a:t>
            </a:r>
          </a:p>
          <a:p>
            <a:endParaRPr lang="en-US" sz="230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is motor cortex responsible for </a:t>
            </a:r>
            <a:r>
              <a:rPr lang="en-US" sz="36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 discovery</a:t>
            </a:r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?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386659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120302" y="1435460"/>
            <a:ext cx="39513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reinforcement learning</a:t>
            </a:r>
            <a:endParaRPr lang="en-US" sz="2500" dirty="0">
              <a:solidFill>
                <a:srgbClr val="FF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8060" y="3114273"/>
            <a:ext cx="39513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 discovery</a:t>
            </a:r>
            <a:endParaRPr lang="en-US" sz="2500" dirty="0">
              <a:solidFill>
                <a:srgbClr val="00B05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47574" y="3114273"/>
            <a:ext cx="39513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sequence learning</a:t>
            </a:r>
            <a:endParaRPr lang="en-US" sz="2500" dirty="0">
              <a:solidFill>
                <a:srgbClr val="0070C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 flipH="1">
            <a:off x="3023758" y="1912514"/>
            <a:ext cx="3072242" cy="120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6096000" y="1912514"/>
            <a:ext cx="3027272" cy="120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3564" y="3612504"/>
            <a:ext cx="5160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learning the appropriate </a:t>
            </a: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state space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for the task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ITI vs IPI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39121" y="3585015"/>
            <a:ext cx="5968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exploration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of different kinds of actions</a:t>
            </a:r>
          </a:p>
          <a:p>
            <a:pPr marL="285750" indent="-285750">
              <a:buFont typeface="Courier New" charset="0"/>
              <a:buChar char="o"/>
            </a:pP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eligibility traces: 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learning the timescale for reinforcement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chunking 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of actions into sequences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what is the computational role of motor cortex?</a:t>
            </a:r>
            <a:endParaRPr lang="en-US" sz="3500" dirty="0"/>
          </a:p>
        </p:txBody>
      </p:sp>
      <p:sp>
        <p:nvSpPr>
          <p:cNvPr id="11" name="Rectangle 10"/>
          <p:cNvSpPr/>
          <p:nvPr/>
        </p:nvSpPr>
        <p:spPr>
          <a:xfrm>
            <a:off x="163018" y="1858032"/>
            <a:ext cx="5932982" cy="345396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9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4182" y="1089977"/>
            <a:ext cx="10958264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Question:</a:t>
            </a:r>
            <a:r>
              <a:rPr lang="en-US" sz="23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</a:t>
            </a: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do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naïve lesioned and intact animals learn a sequence of actions? How do they decide how to shape their actions with respect to reward?</a:t>
            </a:r>
          </a:p>
          <a:p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Hypothesis:</a:t>
            </a:r>
            <a:r>
              <a:rPr lang="en-US" sz="23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Animals learn and refine sequences by refining the kinematics (e.g. position, velocity) of their taps. </a:t>
            </a:r>
          </a:p>
          <a:p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Predictions:</a:t>
            </a:r>
            <a:r>
              <a:rPr lang="en-US" sz="23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Certain differences between intact and lesioned animals with respect to how they learn from rewards: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Lesioned animals can learn from rewards (standard RL), but perhaps have a shorter eligibility trace; they are unable to form longer sequences. 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Intact animals should begin to reinforce the transitions between taps (longer sequences), while lesioned animals cannot.</a:t>
            </a:r>
          </a:p>
          <a:p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is motor cortex responsible for </a:t>
            </a:r>
            <a:r>
              <a:rPr lang="en-US" sz="3600" dirty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sequence </a:t>
            </a:r>
            <a:r>
              <a:rPr lang="en-US" sz="3600" dirty="0" smtClean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learning</a:t>
            </a:r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?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59318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understanding the tap data</a:t>
            </a:r>
            <a:endParaRPr lang="en-US" sz="3500" dirty="0"/>
          </a:p>
        </p:txBody>
      </p:sp>
      <p:pic>
        <p:nvPicPr>
          <p:cNvPr id="5" name="Picture 4" descr="https://lh6.googleusercontent.com/iRs_j1TpPRbJf6qZdj6Zz70dYBTu5uFVEAzOde0RBv8W3lpON1yVG8OmDFMkzmcArs54c_uYwV6DQGRiZDw0svFBF3I42NGSR4mxmePIwxrIXtwUuo7stcQKo_4g67PxZoYWwK3OXh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7675" y="1387518"/>
            <a:ext cx="3500143" cy="4835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38200" y="2539465"/>
            <a:ext cx="2248011" cy="1048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Position and </a:t>
            </a:r>
            <a:r>
              <a:rPr lang="en-US" dirty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velocity data from both paws </a:t>
            </a:r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+ </a:t>
            </a:r>
            <a:r>
              <a:rPr lang="en-US" dirty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head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128920"/>
            <a:ext cx="2248012" cy="1048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“tap”: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-250ms </a:t>
            </a:r>
            <a:r>
              <a:rPr lang="en-US" dirty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before to 50ms </a:t>
            </a:r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after lever press</a:t>
            </a:r>
            <a:endParaRPr lang="en-US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4339" y="4023825"/>
            <a:ext cx="2241872" cy="1048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concatenate into large vector</a:t>
            </a:r>
            <a:endParaRPr lang="en-US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5508185"/>
            <a:ext cx="2241872" cy="1048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n x t</a:t>
            </a:r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matrix of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n taps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 </a:t>
            </a:r>
            <a:r>
              <a:rPr lang="en-US" dirty="0" err="1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timepoints</a:t>
            </a:r>
            <a:endParaRPr lang="en-US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1900142" y="2231731"/>
            <a:ext cx="117988" cy="253465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1900142" y="3678648"/>
            <a:ext cx="117988" cy="253465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1900142" y="5163543"/>
            <a:ext cx="117988" cy="253465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614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3" grpId="0" animBg="1"/>
      <p:bldP spid="14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5589" y="4254169"/>
            <a:ext cx="2971494" cy="240027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understanding the tap data</a:t>
            </a:r>
            <a:endParaRPr lang="en-US" sz="3500" dirty="0"/>
          </a:p>
        </p:txBody>
      </p:sp>
      <p:sp>
        <p:nvSpPr>
          <p:cNvPr id="2" name="Rectangle 1"/>
          <p:cNvSpPr/>
          <p:nvPr/>
        </p:nvSpPr>
        <p:spPr>
          <a:xfrm>
            <a:off x="838200" y="2539465"/>
            <a:ext cx="2248011" cy="1048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Position and </a:t>
            </a:r>
            <a:r>
              <a:rPr lang="en-US" dirty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velocity data from both paws </a:t>
            </a:r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+ </a:t>
            </a:r>
            <a:r>
              <a:rPr lang="en-US" dirty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head</a:t>
            </a:r>
          </a:p>
        </p:txBody>
      </p:sp>
      <p:sp>
        <p:nvSpPr>
          <p:cNvPr id="7" name="Rectangle 6"/>
          <p:cNvSpPr/>
          <p:nvPr/>
        </p:nvSpPr>
        <p:spPr>
          <a:xfrm>
            <a:off x="838200" y="1128920"/>
            <a:ext cx="2248012" cy="1048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“tap”: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-250ms </a:t>
            </a:r>
            <a:r>
              <a:rPr lang="en-US" dirty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before to 50ms </a:t>
            </a:r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after lever press</a:t>
            </a:r>
            <a:endParaRPr lang="en-US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44339" y="4023825"/>
            <a:ext cx="2241872" cy="1048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concatenate into large vector</a:t>
            </a:r>
            <a:endParaRPr lang="en-US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" y="5508185"/>
            <a:ext cx="2241872" cy="10485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n x t</a:t>
            </a:r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matrix of 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n taps</a:t>
            </a:r>
          </a:p>
          <a:p>
            <a:pPr algn="ctr"/>
            <a:r>
              <a:rPr lang="en-US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 </a:t>
            </a:r>
            <a:r>
              <a:rPr lang="en-US" dirty="0" err="1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timepoints</a:t>
            </a:r>
            <a:endParaRPr lang="en-US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442839" y="1658107"/>
            <a:ext cx="2241872" cy="10485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PCA</a:t>
            </a:r>
            <a:endParaRPr lang="en-US" sz="2000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42839" y="3205627"/>
            <a:ext cx="2241872" cy="10485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take the first k PCs that explain 99% of variance</a:t>
            </a:r>
            <a:endParaRPr lang="en-US" sz="2000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42839" y="4753147"/>
            <a:ext cx="2241872" cy="10485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tSNE</a:t>
            </a:r>
            <a:endParaRPr lang="en-US" sz="2000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3" name="Down Arrow 2"/>
          <p:cNvSpPr/>
          <p:nvPr/>
        </p:nvSpPr>
        <p:spPr>
          <a:xfrm>
            <a:off x="1900142" y="2231731"/>
            <a:ext cx="117988" cy="253465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1900142" y="3678648"/>
            <a:ext cx="117988" cy="253465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/>
          <p:cNvSpPr/>
          <p:nvPr/>
        </p:nvSpPr>
        <p:spPr>
          <a:xfrm>
            <a:off x="1900142" y="5163543"/>
            <a:ext cx="117988" cy="253465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5545526" y="2835666"/>
            <a:ext cx="117988" cy="25346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5545526" y="4370665"/>
            <a:ext cx="117988" cy="25346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24549" y="1253661"/>
            <a:ext cx="2359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dimensionality reduction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982" y="2552197"/>
            <a:ext cx="2520886" cy="235540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9420" y="1192463"/>
            <a:ext cx="2846295" cy="270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194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6" grpId="0" animBg="1"/>
      <p:bldP spid="17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refined motor skills are learned through trial-and-error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5980044" y="4345590"/>
            <a:ext cx="10515600" cy="5024819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Aft>
                <a:spcPts val="500"/>
              </a:spcAft>
              <a:buFont typeface="+mj-lt"/>
              <a:buAutoNum type="arabicPeriod"/>
            </a:pPr>
            <a:r>
              <a:rPr lang="en-US" sz="25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dfsdf</a:t>
            </a:r>
            <a:endParaRPr lang="en-US" sz="21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1231" y="4303531"/>
            <a:ext cx="7747000" cy="20193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8200" y="1248396"/>
            <a:ext cx="103192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sports</a:t>
            </a:r>
            <a:endParaRPr lang="en-US" sz="2300" dirty="0"/>
          </a:p>
        </p:txBody>
      </p:sp>
      <p:sp>
        <p:nvSpPr>
          <p:cNvPr id="9" name="Rectangle 8"/>
          <p:cNvSpPr/>
          <p:nvPr/>
        </p:nvSpPr>
        <p:spPr>
          <a:xfrm>
            <a:off x="11121857" y="5801771"/>
            <a:ext cx="103192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rats</a:t>
            </a:r>
            <a:endParaRPr lang="en-US" sz="2300" dirty="0"/>
          </a:p>
        </p:txBody>
      </p:sp>
      <p:pic>
        <p:nvPicPr>
          <p:cNvPr id="22530" name="Picture 2" descr="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053" y="1167983"/>
            <a:ext cx="3325911" cy="1972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4120302" y="3394564"/>
            <a:ext cx="39513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reinforcement learning</a:t>
            </a:r>
            <a:endParaRPr lang="en-US" sz="2500" dirty="0">
              <a:solidFill>
                <a:srgbClr val="FF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220" y="1167983"/>
            <a:ext cx="2677271" cy="197299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0271917" y="6488668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Kawai </a:t>
            </a:r>
            <a:r>
              <a:rPr lang="en-US" i="1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et.al</a:t>
            </a:r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. 2015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566849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visualizing the diversity of taps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https://lh6.googleusercontent.com/XAk1d4mlBvj2os1ffc8jqhlkrTRndVhEXFltRPtY3v8IQGmYR3HiDUJ8ZhkUsNh3n7z58WQqpab72MXCYpa0u-YqHMCKEpSfmAdp9wQqe7DTKvyVE4bcd5JWQJ0PQmnutDcGZ8pzdQ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1814815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https://lh6.googleusercontent.com/M3baZTVU24QUVW7NI8IMv8Qi5Ki3fHnle0ZmJiPj3D4xBqRadlzLHwGzyci3_5wEtJ1oCYtuUmQ3fGFc8aikJ1vkxgEMy3W4TRgZaF5QAcEuS9G7LP6RY3EZrxNWOG7Pbn9QrDLvO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814815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838200" y="1454626"/>
            <a:ext cx="4899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colored by tap 1/tap 2 and rewarded/not rewarded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727242" y="1436340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colored by session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38200" y="5990838"/>
            <a:ext cx="13099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intact animal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0931905" y="6488668"/>
            <a:ext cx="1263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Gerald Pho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8274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visualizing the diversity of taps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4.googleusercontent.com/0E-y1dnzwFCku95ckQyGHsaL4JxElXJx_Gqgc7_JE-3CiGeUZ2Ed-0LjbTEAGjeyRpD5kwrX1n6ySw2ephjHCljibU4ITkDkhRQVtH8KN26X2NbmNYT0GQiSHfBisrHsP_7AAhooFC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78"/>
          <a:stretch/>
        </p:blipFill>
        <p:spPr bwMode="auto">
          <a:xfrm>
            <a:off x="3956491" y="1585355"/>
            <a:ext cx="427901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lh6.googleusercontent.com/iRs_j1TpPRbJf6qZdj6Zz70dYBTu5uFVEAzOde0RBv8W3lpON1yVG8OmDFMkzmcArs54c_uYwV6DQGRiZDw0svFBF3I42NGSR4mxmePIwxrIXtwUuo7stcQKo_4g67PxZoYWwK3OXh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1585355"/>
            <a:ext cx="2984853" cy="41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endCxn id="3076" idx="3"/>
          </p:cNvCxnSpPr>
          <p:nvPr/>
        </p:nvCxnSpPr>
        <p:spPr>
          <a:xfrm flipH="1" flipV="1">
            <a:off x="3539035" y="3647260"/>
            <a:ext cx="2251798" cy="698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4" descr="https://lh4.googleusercontent.com/4Z9mJ6Z09eaBn9q3oMkl0RLH85gN86iBJgyhbSXA6rRqJL4DvfXWCF3F3A-CzhONTsU8_D3o2-lOiSu9dv6K75yzUVsyaY3S_JJ5RsmA7Rf4GRLkL8aI18yhtFIxezEyCMVr3msSVD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964" y="1664844"/>
            <a:ext cx="2984853" cy="41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Arrow Connector 14"/>
          <p:cNvCxnSpPr>
            <a:endCxn id="12" idx="1"/>
          </p:cNvCxnSpPr>
          <p:nvPr/>
        </p:nvCxnSpPr>
        <p:spPr>
          <a:xfrm flipV="1">
            <a:off x="7584142" y="3726749"/>
            <a:ext cx="1068822" cy="653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0931905" y="6488668"/>
            <a:ext cx="1263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Gerald Pho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08405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visualizing the diversity of taps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074" name="Picture 2" descr="https://lh4.googleusercontent.com/0E-y1dnzwFCku95ckQyGHsaL4JxElXJx_Gqgc7_JE-3CiGeUZ2Ed-0LjbTEAGjeyRpD5kwrX1n6ySw2ephjHCljibU4ITkDkhRQVtH8KN26X2NbmNYT0GQiSHfBisrHsP_7AAhooFC8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78"/>
          <a:stretch/>
        </p:blipFill>
        <p:spPr bwMode="auto">
          <a:xfrm>
            <a:off x="3956491" y="1585355"/>
            <a:ext cx="4279017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>
            <a:endCxn id="10" idx="3"/>
          </p:cNvCxnSpPr>
          <p:nvPr/>
        </p:nvCxnSpPr>
        <p:spPr>
          <a:xfrm flipH="1" flipV="1">
            <a:off x="3539035" y="3647260"/>
            <a:ext cx="1907024" cy="198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863515" y="2891118"/>
            <a:ext cx="2789449" cy="8356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2" descr="https://lh4.googleusercontent.com/I0Wazt26jO4jI3WEM_etdSih2n4RmNU0le6kIOuc0jtFf78aGXu-EiRTNdd-hCZrHcgYPdWyzL3IBVZiVtuK-DAJoBeJ9yFJaFnrDBovnvn9YoOC5rDYFqBrD9Y9BJvXB9BcWVGaiy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2" y="1585355"/>
            <a:ext cx="2984853" cy="4123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https://lh3.googleusercontent.com/snnC3yvFgAi-7TUSxzbjisDLbUHLhTxjnlADofqaM_9cuJRQ5QUUEyE0UoYGYTq9VCagH27MJIuPDJbANVO2-sVvilQLo6WgfX5symwFo-4Q772csbQ6AEtypVqfg4fRlfbPkPhFm0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964" y="1594498"/>
            <a:ext cx="2978235" cy="4114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10931905" y="6488668"/>
            <a:ext cx="1263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Gerald Pho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92795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similar taps can occur at very different times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219" name="Picture 3" descr="https://lh3.googleusercontent.com/snnC3yvFgAi-7TUSxzbjisDLbUHLhTxjnlADofqaM_9cuJRQ5QUUEyE0UoYGYTq9VCagH27MJIuPDJbANVO2-sVvilQLo6WgfX5symwFo-4Q772csbQ6AEtypVqfg4fRlfbPkPhFm0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947" y="1332352"/>
            <a:ext cx="3807137" cy="525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s://lh5.googleusercontent.com/TP6pFTl4rV-KScH9PE_hqtQpAvKTsmfCh8LJiUJlYxBtGGfQPfbCDldvNypDBz8_SRoMfysCKgOAOj8ACS5akWOm8OVNB1klxZ1BYZFVudDk-h7kbmzv8--6KyVd4B_1s_ffhH7g2S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4131" y="1721405"/>
            <a:ext cx="4147869" cy="448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https://lh4.googleusercontent.com/I0Wazt26jO4jI3WEM_etdSih2n4RmNU0le6kIOuc0jtFf78aGXu-EiRTNdd-hCZrHcgYPdWyzL3IBVZiVtuK-DAJoBeJ9yFJaFnrDBovnvn9YoOC5rDYFqBrD9Y9BJvXB9BcWVGaiy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10" y="1332352"/>
            <a:ext cx="3807137" cy="525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931905" y="6488668"/>
            <a:ext cx="1263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Gerald Pho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915526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feature differences in dissimilar taps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195" name="Picture 3" descr="https://lh6.googleusercontent.com/bX7gKmUuJYPcCJPMu1GKkdZeh4sUcDc568l_ZBdkh39oTF0sObn4pMPUFcf0MnRlFPmxKDNUv81xKTA13lstH03IOOkYRmKLHWEz9yqnDeWxNjrttHwMOP1itHqG_zdK5A-Mo_tX7b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071" y="1201825"/>
            <a:ext cx="3807137" cy="525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s://lh3.googleusercontent.com/qkSE-xHNaPCthsn51I5uUXND2eR4Ym2lPsAmCkb8gYERlB7Ctrp-nn2RxZy2Ifjy5Abbg_aE9WXaMq7xnUNjOCf3c_ma5DKdN5CVJ8JZO_HcPXrlUkNIHHQSvHfZJJkIFw5YHY2ch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1113" y="1642679"/>
            <a:ext cx="4051983" cy="4378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lh3.googleusercontent.com/yMJH_jPbyF0dQ_-4jltoWUjtCErKvkC3XK24ZmvKNJzy9pXoPm92-QumgnunM2UflOrjcRVkjDWDZgaGezLZXLotlN8CZPNpXNzADPwQsyCwTFRDUrIkNoR0J5oYOwki-N4bF2P8IX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137" y="1201824"/>
            <a:ext cx="3807137" cy="5259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10931905" y="6488668"/>
            <a:ext cx="1263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Gerald Pho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0895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over </a:t>
            </a:r>
            <a:r>
              <a:rPr lang="en-US" sz="350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the course of learning?</a:t>
            </a:r>
            <a:endParaRPr lang="en-US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1089212"/>
            <a:ext cx="4722802" cy="16548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793" y="2918864"/>
            <a:ext cx="6422465" cy="358572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15914" y="2896274"/>
            <a:ext cx="502651" cy="3165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0077955" y="6488668"/>
            <a:ext cx="21178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Dhawale</a:t>
            </a:r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 </a:t>
            </a:r>
            <a:r>
              <a:rPr lang="en-US" i="1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et.al</a:t>
            </a:r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. 2017</a:t>
            </a:r>
            <a:endParaRPr lang="en-US" i="1" dirty="0"/>
          </a:p>
        </p:txBody>
      </p:sp>
      <p:sp>
        <p:nvSpPr>
          <p:cNvPr id="3" name="Rectangle 2"/>
          <p:cNvSpPr/>
          <p:nvPr/>
        </p:nvSpPr>
        <p:spPr>
          <a:xfrm>
            <a:off x="6096000" y="1466779"/>
            <a:ext cx="594795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u="sng" dirty="0" smtClean="0">
                <a:solidFill>
                  <a:prstClr val="black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RL specifies that reward should reinforce certain actions</a:t>
            </a:r>
          </a:p>
          <a:p>
            <a:pPr marL="285750" indent="-285750">
              <a:spcAft>
                <a:spcPts val="600"/>
              </a:spcAft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our particular challenge: reward landscape always changing</a:t>
            </a:r>
          </a:p>
          <a:p>
            <a:pPr marL="285750" indent="-285750">
              <a:spcAft>
                <a:spcPts val="600"/>
              </a:spcAft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what is the timescale of change? fast vs. slow change?</a:t>
            </a:r>
          </a:p>
          <a:p>
            <a:pPr marL="285750" indent="-285750">
              <a:spcAft>
                <a:spcPts val="600"/>
              </a:spcAft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does ordinal position matter? </a:t>
            </a:r>
          </a:p>
          <a:p>
            <a:pPr marL="285750" indent="-285750">
              <a:spcAft>
                <a:spcPts val="600"/>
              </a:spcAft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is tap 1 or tap 2 reinforced first?</a:t>
            </a:r>
          </a:p>
          <a:p>
            <a:pPr marL="285750" indent="-285750">
              <a:spcAft>
                <a:spcPts val="600"/>
              </a:spcAft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at what point does the animal begin reinforcing transitions to formulate longer sequences?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073" y="2480478"/>
            <a:ext cx="3186927" cy="265259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3200" y="4053858"/>
            <a:ext cx="3072427" cy="26716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6365" y="4084981"/>
            <a:ext cx="3167844" cy="266213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8550" y="1116014"/>
            <a:ext cx="3320511" cy="269076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6123" y="1138749"/>
            <a:ext cx="3339595" cy="26907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61" y="1173594"/>
            <a:ext cx="3072427" cy="26430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47" y="4053858"/>
            <a:ext cx="3110594" cy="2719385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over the course of learning?</a:t>
            </a:r>
            <a:endParaRPr lang="en-US" sz="3500" dirty="0"/>
          </a:p>
        </p:txBody>
      </p:sp>
      <p:sp>
        <p:nvSpPr>
          <p:cNvPr id="17" name="Rectangle 16"/>
          <p:cNvSpPr/>
          <p:nvPr/>
        </p:nvSpPr>
        <p:spPr>
          <a:xfrm>
            <a:off x="9565805" y="1673987"/>
            <a:ext cx="223351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GP1840 </a:t>
            </a:r>
            <a:r>
              <a:rPr lang="en-US" sz="2000" b="1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(intact)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6344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9920" y="3982691"/>
            <a:ext cx="3095804" cy="256480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1279" y="4009852"/>
            <a:ext cx="3013270" cy="25646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4685" y="4019871"/>
            <a:ext cx="3208304" cy="2554941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over the course of learning?</a:t>
            </a:r>
            <a:endParaRPr lang="en-US" sz="35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0458" y="1226960"/>
            <a:ext cx="3286317" cy="25939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8299" y="1224098"/>
            <a:ext cx="2945008" cy="253543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7565" y="1133782"/>
            <a:ext cx="3110787" cy="261345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7754" y="4049927"/>
            <a:ext cx="3013270" cy="252568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24570" y="1603416"/>
            <a:ext cx="2819505" cy="1527659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9418128" y="1335917"/>
            <a:ext cx="223351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GP1830 (lesion)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0247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3566" y="1718639"/>
            <a:ext cx="4526280" cy="396748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defining tap “modes”</a:t>
            </a:r>
            <a:endParaRPr lang="en-US" sz="3500" dirty="0"/>
          </a:p>
        </p:txBody>
      </p:sp>
      <p:sp>
        <p:nvSpPr>
          <p:cNvPr id="13" name="Rectangle 12"/>
          <p:cNvSpPr/>
          <p:nvPr/>
        </p:nvSpPr>
        <p:spPr>
          <a:xfrm>
            <a:off x="550008" y="2154859"/>
            <a:ext cx="2241872" cy="10485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err="1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tSNE</a:t>
            </a:r>
            <a:endParaRPr lang="en-US" sz="2000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0008" y="3702379"/>
            <a:ext cx="2241872" cy="104854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watershed to find “modes”</a:t>
            </a:r>
            <a:endParaRPr lang="en-US" sz="2000" dirty="0">
              <a:solidFill>
                <a:schemeClr val="bg1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1652695" y="3332418"/>
            <a:ext cx="117988" cy="25346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740" y="1909375"/>
            <a:ext cx="3619966" cy="3586007"/>
          </a:xfrm>
          <a:prstGeom prst="rect">
            <a:avLst/>
          </a:prstGeom>
        </p:spPr>
      </p:pic>
      <p:sp>
        <p:nvSpPr>
          <p:cNvPr id="22" name="Right Arrow 21"/>
          <p:cNvSpPr/>
          <p:nvPr/>
        </p:nvSpPr>
        <p:spPr>
          <a:xfrm>
            <a:off x="7002486" y="3459150"/>
            <a:ext cx="461080" cy="204941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65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14" name="Picture 2" descr="https://lh5.googleusercontent.com/SEVUtuXEMifqlgwtv8pwlDmVexKXMlS9P3K--n319E-iizG1JOg3TeCqTxMCRi-38EFXMzR0oQ6TfnIemQiai18vylHKJYQiKV8eRyvfaCnV1cTC2OX02wxQ05bHSc3CHCxETldtWy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4" y="1129814"/>
            <a:ext cx="5313077" cy="325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8106" y="5837916"/>
            <a:ext cx="10866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</a:rPr>
              <a:t>IPI</a:t>
            </a:r>
            <a:endParaRPr lang="en-US" dirty="0"/>
          </a:p>
          <a:p>
            <a:r>
              <a:rPr lang="en-US" dirty="0">
                <a:solidFill>
                  <a:srgbClr val="6AA84F"/>
                </a:solidFill>
                <a:latin typeface="Arial" charset="0"/>
              </a:rPr>
              <a:t>ITI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  <a:latin typeface="Arial" charset="0"/>
              </a:rPr>
              <a:t>Extra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4729" y="976743"/>
            <a:ext cx="1813317" cy="36373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GP1840 (intact)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920739" y="1335687"/>
            <a:ext cx="1737339" cy="2664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739" y="4263683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~17.8k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036" y="1158611"/>
            <a:ext cx="6654800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motor cortex is required for learning but not execution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1506" name="Picture 2" descr="https://lh3.googleusercontent.com/ujHLrvSklEyfi_vvQUSKmm4d3OpSKGsTXOINiWaDzaVM8HGh1CBs6ETosX8YVCY38TN6-P4M9ejP09i80mLqmKO3dmf8A0UATNZkEjJjC9-YAItgAONK0XxSJGoTZ-jtMK6VYpAcJ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69" y="4054632"/>
            <a:ext cx="8676262" cy="2525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s://lh6.googleusercontent.com/CGErO4qEeDealnHkP0MuGEJ1XUG5vK63Ri-wbIUhEKE2F-LFD1i3Ejo8bFmTUyPlR3s53p4jnA7qB_feFqJ6uj-ixu6SklvnWiYCIdb-2J94YdUVpYq65184bbCE9K8H2osCFYW6np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103391"/>
            <a:ext cx="685800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0271917" y="6488668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Kawai </a:t>
            </a:r>
            <a:r>
              <a:rPr lang="en-US" i="1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et.al</a:t>
            </a:r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. 2015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805985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314" name="Picture 2" descr="https://lh5.googleusercontent.com/SEVUtuXEMifqlgwtv8pwlDmVexKXMlS9P3K--n319E-iizG1JOg3TeCqTxMCRi-38EFXMzR0oQ6TfnIemQiai18vylHKJYQiKV8eRyvfaCnV1cTC2OX02wxQ05bHSc3CHCxETldtWy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14" y="1129814"/>
            <a:ext cx="5313077" cy="325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38106" y="5837916"/>
            <a:ext cx="10866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</a:rPr>
              <a:t>IPI</a:t>
            </a:r>
            <a:endParaRPr lang="en-US" dirty="0"/>
          </a:p>
          <a:p>
            <a:r>
              <a:rPr lang="en-US" dirty="0">
                <a:solidFill>
                  <a:srgbClr val="6AA84F"/>
                </a:solidFill>
                <a:latin typeface="Arial" charset="0"/>
              </a:rPr>
              <a:t>ITI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  <a:latin typeface="Arial" charset="0"/>
              </a:rPr>
              <a:t>Extra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14729" y="976743"/>
            <a:ext cx="1813317" cy="36373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GP1840 (intact)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920739" y="1335687"/>
            <a:ext cx="1737339" cy="26648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739" y="4263683"/>
            <a:ext cx="904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~17.8k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7737" y="1344609"/>
            <a:ext cx="2802140" cy="264700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6601" y="1370440"/>
            <a:ext cx="2681217" cy="25953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026" y="4263683"/>
            <a:ext cx="5193774" cy="23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41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45" y="3309257"/>
            <a:ext cx="3218511" cy="30894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91" y="1190232"/>
            <a:ext cx="3039781" cy="566776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642" y="1194777"/>
            <a:ext cx="2975223" cy="55019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964807" y="1304655"/>
            <a:ext cx="48309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 dynamic portrait of how the frequency of taps change across time.</a:t>
            </a:r>
          </a:p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rewards modulate tap frequency?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2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4182" y="1089978"/>
            <a:ext cx="554181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analysis approach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(feedback needed!)</a:t>
            </a:r>
          </a:p>
          <a:p>
            <a:pPr marL="342900" indent="-342900">
              <a:buFont typeface="Courier New" charset="0"/>
              <a:buChar char="o"/>
            </a:pPr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83" y="1767525"/>
            <a:ext cx="4418320" cy="3466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43" y="1767525"/>
            <a:ext cx="4404570" cy="34661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79038" y="1979280"/>
            <a:ext cx="3265944" cy="241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82040" y="1964792"/>
            <a:ext cx="3361509" cy="2558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95104" y="2235003"/>
            <a:ext cx="3361509" cy="2558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95103" y="2505214"/>
            <a:ext cx="3361509" cy="2558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40901" y="5504791"/>
            <a:ext cx="2730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take ratio between rows</a:t>
            </a:r>
          </a:p>
        </p:txBody>
      </p:sp>
    </p:spTree>
    <p:extLst>
      <p:ext uri="{BB962C8B-B14F-4D97-AF65-F5344CB8AC3E}">
        <p14:creationId xmlns:p14="http://schemas.microsoft.com/office/powerpoint/2010/main" val="842825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4182" y="1089978"/>
            <a:ext cx="554181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analysis approach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(feedback needed!)</a:t>
            </a:r>
          </a:p>
          <a:p>
            <a:pPr marL="342900" indent="-342900">
              <a:buFont typeface="Courier New" charset="0"/>
              <a:buChar char="o"/>
            </a:pPr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83" y="1767525"/>
            <a:ext cx="4418320" cy="3466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443" y="1767525"/>
            <a:ext cx="4404570" cy="346616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66111" y="2220680"/>
            <a:ext cx="3265944" cy="2414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95104" y="2235003"/>
            <a:ext cx="3361509" cy="25589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40901" y="5504791"/>
            <a:ext cx="670888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take ratio between rows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correlate all rows with </a:t>
            </a:r>
            <a:r>
              <a:rPr lang="en-US" dirty="0" err="1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avg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reward rate</a:t>
            </a:r>
          </a:p>
          <a:p>
            <a:pPr marL="342900" indent="-342900">
              <a:buAutoNum type="arabicPeriod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positive correlation 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 tap was </a:t>
            </a:r>
            <a:r>
              <a:rPr lang="en-US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upregulated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 by previous reward</a:t>
            </a:r>
          </a:p>
          <a:p>
            <a:pPr marL="342900" indent="-342900">
              <a:buFontTx/>
              <a:buAutoNum type="arabicPeriod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negative </a:t>
            </a:r>
            <a:r>
              <a:rPr lang="en-US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correlation </a:t>
            </a:r>
            <a:r>
              <a:rPr lang="en-US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 tap was </a:t>
            </a:r>
            <a:r>
              <a:rPr lang="en-US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downregulated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 </a:t>
            </a:r>
            <a:r>
              <a:rPr lang="en-US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by previous reward</a:t>
            </a:r>
            <a:r>
              <a:rPr lang="en-US" dirty="0"/>
              <a:t> </a:t>
            </a:r>
            <a:r>
              <a:rPr lang="en-US" dirty="0" smtClean="0"/>
              <a:t> </a:t>
            </a:r>
            <a:endParaRPr lang="en-US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79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554182" y="1089977"/>
            <a:ext cx="5742115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but</a:t>
            </a:r>
            <a:r>
              <a:rPr lang="mr-IN" sz="23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…</a:t>
            </a:r>
            <a:r>
              <a:rPr lang="en-US" sz="23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problems </a:t>
            </a:r>
            <a:r>
              <a:rPr lang="en-US" sz="23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 </a:t>
            </a:r>
          </a:p>
          <a:p>
            <a:endParaRPr lang="en-US" sz="2300" b="1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things tried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binary reward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different bin sizes (maybe reward acts along a shorter timescale)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 err="1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watershedding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in different # clusters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too </a:t>
            </a: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many clusters: not enough data points per clusters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too </a:t>
            </a: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few clusters, not enough power to do a correlation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..</a:t>
            </a:r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pPr marL="342900" indent="-342900">
              <a:buFont typeface="Courier New" charset="0"/>
              <a:buChar char="o"/>
            </a:pPr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97" y="1358536"/>
            <a:ext cx="5715681" cy="433035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025657" y="5790984"/>
            <a:ext cx="21663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  <a:latin typeface="Arial" charset="0"/>
              </a:rPr>
              <a:t>Early in learning </a:t>
            </a:r>
          </a:p>
          <a:p>
            <a:r>
              <a:rPr lang="en-US" dirty="0">
                <a:solidFill>
                  <a:srgbClr val="00FA00"/>
                </a:solidFill>
                <a:latin typeface="Arial" charset="0"/>
              </a:rPr>
              <a:t>Middle of </a:t>
            </a:r>
            <a:r>
              <a:rPr lang="en-US" dirty="0" smtClean="0">
                <a:solidFill>
                  <a:srgbClr val="00FA00"/>
                </a:solidFill>
                <a:latin typeface="Arial" charset="0"/>
              </a:rPr>
              <a:t>learning</a:t>
            </a:r>
            <a:endParaRPr lang="en-US" dirty="0">
              <a:solidFill>
                <a:srgbClr val="00FA00"/>
              </a:solidFill>
            </a:endParaRPr>
          </a:p>
          <a:p>
            <a:r>
              <a:rPr lang="en-US" dirty="0">
                <a:solidFill>
                  <a:srgbClr val="FF0000"/>
                </a:solidFill>
                <a:latin typeface="Arial" charset="0"/>
              </a:rPr>
              <a:t>Late in </a:t>
            </a:r>
            <a:r>
              <a:rPr lang="en-US" dirty="0" smtClean="0">
                <a:solidFill>
                  <a:srgbClr val="FF0000"/>
                </a:solidFill>
                <a:latin typeface="Arial" charset="0"/>
              </a:rPr>
              <a:t>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666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50" y="1196210"/>
            <a:ext cx="6515100" cy="52451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826353" y="1196210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first taps only</a:t>
            </a:r>
            <a:endParaRPr lang="en-US" b="1" u="sn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3814" y="1660490"/>
            <a:ext cx="3914003" cy="28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53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qualitative pass: first taps only (early in learning)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98398" y="2983468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first taps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510" y="1340335"/>
            <a:ext cx="8032939" cy="449876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0525" y="1209707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first taps only</a:t>
            </a:r>
            <a:endParaRPr lang="en-US" b="1" u="sn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87" y="1673987"/>
            <a:ext cx="3484116" cy="25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38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qualitative pass: first taps only (late </a:t>
            </a:r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in learning)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9498398" y="2983468"/>
            <a:ext cx="9460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first taps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103" y="1209707"/>
            <a:ext cx="8138767" cy="46293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380525" y="1209707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first taps only</a:t>
            </a:r>
            <a:endParaRPr lang="en-US" b="1" u="sng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87" y="1673987"/>
            <a:ext cx="3484116" cy="250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49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7342093" y="1021579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second taps only</a:t>
            </a:r>
            <a:endParaRPr lang="en-US" b="1" u="sn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192" y="1380876"/>
            <a:ext cx="6278198" cy="5005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2093" y="1361628"/>
            <a:ext cx="3647006" cy="235214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7342093" y="3844399"/>
            <a:ext cx="2782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first taps (for reference)</a:t>
            </a:r>
            <a:endParaRPr lang="en-US" b="1" u="sng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093" y="4213731"/>
            <a:ext cx="3558185" cy="255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0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qualitative pass: second taps only (early </a:t>
            </a:r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in learning)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40402" y="1200564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second taps only</a:t>
            </a:r>
            <a:endParaRPr lang="en-US" b="1" u="sn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02" y="1540613"/>
            <a:ext cx="3647006" cy="235214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7408" y="1385230"/>
            <a:ext cx="7940035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9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120302" y="1435460"/>
            <a:ext cx="39513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reinforcement learning</a:t>
            </a:r>
            <a:endParaRPr lang="en-US" sz="2500" dirty="0">
              <a:solidFill>
                <a:srgbClr val="FF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8060" y="3114273"/>
            <a:ext cx="39513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 discovery</a:t>
            </a:r>
            <a:endParaRPr lang="en-US" sz="2500" dirty="0">
              <a:solidFill>
                <a:srgbClr val="00B05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47574" y="3114273"/>
            <a:ext cx="39513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sequence learning</a:t>
            </a:r>
            <a:endParaRPr lang="en-US" sz="2500" dirty="0">
              <a:solidFill>
                <a:srgbClr val="0070C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 flipH="1">
            <a:off x="3023758" y="1912514"/>
            <a:ext cx="3072242" cy="120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6096000" y="1912514"/>
            <a:ext cx="3027272" cy="120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3564" y="3612504"/>
            <a:ext cx="5160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learning the appropriate </a:t>
            </a: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state space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for the task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ITI vs IPI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39121" y="3585015"/>
            <a:ext cx="5968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exploration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of different kinds of actions</a:t>
            </a:r>
          </a:p>
          <a:p>
            <a:pPr marL="285750" indent="-285750">
              <a:buFont typeface="Courier New" charset="0"/>
              <a:buChar char="o"/>
            </a:pP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eligibility traces: 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learning the timescale for reinforcement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chunking 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of actions into sequences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what is the computational role of motor cortex?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36808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qualitative pass: second taps only (early </a:t>
            </a:r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in learning)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340402" y="1200564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second taps only</a:t>
            </a:r>
            <a:endParaRPr lang="en-US" b="1" u="sng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402" y="1540613"/>
            <a:ext cx="3647006" cy="235214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4182" y="4564336"/>
            <a:ext cx="34332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tried cross correlation</a:t>
            </a:r>
            <a:r>
              <a:rPr lang="mr-IN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…</a:t>
            </a:r>
            <a:endParaRPr lang="en-US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pPr marL="342900" indent="-34290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nothing came out of it, data are too noisy 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</a:t>
            </a:r>
            <a:endParaRPr lang="en-US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646" y="1200564"/>
            <a:ext cx="8107354" cy="463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5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</a:t>
            </a:r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transitions between taps </a:t>
            </a:r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evolve across learning?</a:t>
            </a:r>
            <a:endParaRPr lang="en-US" sz="35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182" y="1147543"/>
            <a:ext cx="3492261" cy="34254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6443" y="1016944"/>
            <a:ext cx="4376698" cy="35560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838200" y="4815298"/>
            <a:ext cx="465864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approach</a:t>
            </a:r>
            <a:endParaRPr lang="en-US" b="1" u="sng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take first 5000 and last 5000 taps</a:t>
            </a:r>
          </a:p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only look at complete trials (no 1-tap trials)</a:t>
            </a:r>
          </a:p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only look at transitions between tap 1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 tap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7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transitions between taps evolve across learning?</a:t>
            </a:r>
            <a:endParaRPr lang="en-US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50716"/>
          <a:stretch/>
        </p:blipFill>
        <p:spPr>
          <a:xfrm>
            <a:off x="4663533" y="1151402"/>
            <a:ext cx="6296056" cy="26276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t="49856"/>
          <a:stretch/>
        </p:blipFill>
        <p:spPr>
          <a:xfrm>
            <a:off x="4663533" y="3905795"/>
            <a:ext cx="6296056" cy="26735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2" y="1147543"/>
            <a:ext cx="3492261" cy="342546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838200" y="4806155"/>
            <a:ext cx="349647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different ”modes” emerge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 </a:t>
            </a:r>
          </a:p>
          <a:p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animal switching between </a:t>
            </a:r>
          </a:p>
          <a:p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  <a:sym typeface="Wingdings"/>
              </a:rPr>
              <a:t>2 kinds of tap1 and 2 kinds of tap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08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 (lesioned)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38106" y="5837916"/>
            <a:ext cx="108667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rial" charset="0"/>
              </a:rPr>
              <a:t>IPI</a:t>
            </a:r>
            <a:endParaRPr lang="en-US" dirty="0"/>
          </a:p>
          <a:p>
            <a:r>
              <a:rPr lang="en-US" dirty="0">
                <a:solidFill>
                  <a:srgbClr val="6AA84F"/>
                </a:solidFill>
                <a:latin typeface="Arial" charset="0"/>
              </a:rPr>
              <a:t>ITI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  <a:latin typeface="Arial" charset="0"/>
              </a:rPr>
              <a:t>Extra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2" descr="https://lh6.googleusercontent.com/1xc5oafQPeFK6raieFDbnJ0yDn6pcZvREO2VHJsGuF7DPqoDaAhidxoa7hSNaZhWW_RJJXV7AxpWkN-53rN7cPLHKn7lg9HW26vW_HQCCVXstBzRB_xgOcNgfdXp67V8bek-RhrF54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01" y="1149468"/>
            <a:ext cx="5108935" cy="365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087278" y="1140325"/>
            <a:ext cx="3633376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GP1830 (lesion) | feedback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903227" y="1497326"/>
            <a:ext cx="833716" cy="27684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79364" y="4524892"/>
            <a:ext cx="15151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~16.8k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5407" y="1340380"/>
            <a:ext cx="3520826" cy="5012085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41277" y="1331237"/>
            <a:ext cx="3279240" cy="488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94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829" y="1546411"/>
            <a:ext cx="4838971" cy="382893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182" y="1100546"/>
            <a:ext cx="66802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6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274" y="1361175"/>
            <a:ext cx="9017726" cy="468886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90" y="2456374"/>
            <a:ext cx="3157538" cy="24984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0525" y="1209707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first taps only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90241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211" y="1388087"/>
            <a:ext cx="9030789" cy="47125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590" y="2456374"/>
            <a:ext cx="3157538" cy="249846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80525" y="1209707"/>
            <a:ext cx="16802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first taps only</a:t>
            </a:r>
            <a:endParaRPr lang="en-US" b="1" u="sng" dirty="0"/>
          </a:p>
        </p:txBody>
      </p:sp>
    </p:spTree>
    <p:extLst>
      <p:ext uri="{BB962C8B-B14F-4D97-AF65-F5344CB8AC3E}">
        <p14:creationId xmlns:p14="http://schemas.microsoft.com/office/powerpoint/2010/main" val="60689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8046" y="1209707"/>
            <a:ext cx="8233954" cy="4740761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80525" y="1209707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second taps only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265" y="2116184"/>
            <a:ext cx="3708781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045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taps evolve across learning?</a:t>
            </a:r>
            <a:endParaRPr lang="en-US" sz="3500" dirty="0"/>
          </a:p>
        </p:txBody>
      </p:sp>
      <p:sp>
        <p:nvSpPr>
          <p:cNvPr id="13" name="Rectangle 12"/>
          <p:cNvSpPr/>
          <p:nvPr/>
        </p:nvSpPr>
        <p:spPr>
          <a:xfrm>
            <a:off x="380525" y="1209707"/>
            <a:ext cx="2056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second taps only</a:t>
            </a:r>
            <a:endParaRPr lang="en-US" b="1" u="sn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265" y="2116184"/>
            <a:ext cx="3708781" cy="269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046" y="1209707"/>
            <a:ext cx="8158428" cy="464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7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do transitions between taps evolve across learning?</a:t>
            </a:r>
            <a:endParaRPr lang="en-US" sz="35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981450"/>
            <a:ext cx="3288337" cy="27994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801" y="1104900"/>
            <a:ext cx="2957137" cy="28467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0418" y="1104900"/>
            <a:ext cx="71374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1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4120302" y="1435460"/>
            <a:ext cx="39513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FF000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reinforcement learning</a:t>
            </a:r>
            <a:endParaRPr lang="en-US" sz="2500" dirty="0">
              <a:solidFill>
                <a:srgbClr val="FF000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48060" y="3114273"/>
            <a:ext cx="39513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 discovery</a:t>
            </a:r>
            <a:endParaRPr lang="en-US" sz="2500" dirty="0">
              <a:solidFill>
                <a:srgbClr val="00B05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47574" y="3114273"/>
            <a:ext cx="395139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500" dirty="0" smtClean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sequence learning</a:t>
            </a:r>
            <a:endParaRPr lang="en-US" sz="2500" dirty="0">
              <a:solidFill>
                <a:srgbClr val="0070C0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cxnSp>
        <p:nvCxnSpPr>
          <p:cNvPr id="8" name="Straight Arrow Connector 7"/>
          <p:cNvCxnSpPr>
            <a:stCxn id="5" idx="2"/>
            <a:endCxn id="6" idx="0"/>
          </p:cNvCxnSpPr>
          <p:nvPr/>
        </p:nvCxnSpPr>
        <p:spPr>
          <a:xfrm flipH="1">
            <a:off x="3023758" y="1912514"/>
            <a:ext cx="3072242" cy="120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7" idx="0"/>
          </p:cNvCxnSpPr>
          <p:nvPr/>
        </p:nvCxnSpPr>
        <p:spPr>
          <a:xfrm>
            <a:off x="6096000" y="1912514"/>
            <a:ext cx="3027272" cy="12017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443564" y="3612504"/>
            <a:ext cx="51603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learning the appropriate </a:t>
            </a: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state space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for the task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ITI vs IPI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139121" y="3585015"/>
            <a:ext cx="596830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Courier New" charset="0"/>
              <a:buChar char="o"/>
            </a:pP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exploration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of different kinds of actions</a:t>
            </a:r>
          </a:p>
          <a:p>
            <a:pPr marL="285750" indent="-285750">
              <a:buFont typeface="Courier New" charset="0"/>
              <a:buChar char="o"/>
            </a:pP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eligibility traces: 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learning the timescale for reinforcement </a:t>
            </a:r>
          </a:p>
          <a:p>
            <a:pPr marL="285750" indent="-285750">
              <a:buFont typeface="Courier New" charset="0"/>
              <a:buChar char="o"/>
            </a:pPr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chunking </a:t>
            </a:r>
            <a:r>
              <a:rPr lang="en-US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of actions into sequences</a:t>
            </a:r>
            <a:endParaRPr lang="en-US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what is the computational role of motor cortex?</a:t>
            </a:r>
            <a:endParaRPr lang="en-US" sz="3500" dirty="0"/>
          </a:p>
        </p:txBody>
      </p:sp>
      <p:sp>
        <p:nvSpPr>
          <p:cNvPr id="11" name="Rectangle 10"/>
          <p:cNvSpPr/>
          <p:nvPr/>
        </p:nvSpPr>
        <p:spPr>
          <a:xfrm>
            <a:off x="6134101" y="1912514"/>
            <a:ext cx="5932982" cy="3453966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798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4182" y="1089977"/>
            <a:ext cx="10688441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Results</a:t>
            </a:r>
            <a:endParaRPr lang="en-US" sz="2300" b="1" u="sng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pPr marL="342900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taps and transitions evolve over the course of learning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qualitatively, tap frequency does seem to track reward rate (intact)</a:t>
            </a:r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pPr marL="800100" lvl="1" indent="-342900">
              <a:buFont typeface="Courier New" charset="0"/>
              <a:buChar char="o"/>
            </a:pPr>
            <a:endParaRPr lang="en-US" sz="2300" b="1" u="sng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Going forward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Need better analyses to deal with noisy data!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Can do the same analyses on transitions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Are lesioned animals able to learn at the level of transitions?</a:t>
            </a:r>
          </a:p>
          <a:p>
            <a:pPr marL="800100" lvl="1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Why would some animals learn 2 different modes?</a:t>
            </a:r>
          </a:p>
          <a:p>
            <a:pPr marL="342900" indent="-342900">
              <a:buFont typeface="Courier New" charset="0"/>
              <a:buChar char="o"/>
            </a:pP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Bottom-up analyses can in turn inform future simulations</a:t>
            </a:r>
          </a:p>
          <a:p>
            <a:pPr marL="342900" indent="-342900">
              <a:buFont typeface="Courier New" charset="0"/>
              <a:buChar char="o"/>
            </a:pPr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is motor cortex responsible for </a:t>
            </a:r>
            <a:r>
              <a:rPr lang="en-US" sz="3600" dirty="0">
                <a:solidFill>
                  <a:srgbClr val="0070C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sequence learning</a:t>
            </a:r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?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623767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other rats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338" name="Picture 2" descr="https://lh5.googleusercontent.com/fxhpICDdOFysho_fGNnIykqJxBCmXGrjgpIKUL_J3j7omSxQrbnKGuILlwtFb96UOlqr2tjo-gGQYgWUWmcSjHSSx8LOHR571RBM5zMMXqOVyXb9bpnl1mfirMnWHm5cQqRGP_X9iT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63" y="1252490"/>
            <a:ext cx="5978537" cy="3663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397774" y="1061578"/>
            <a:ext cx="18501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GP1829 </a:t>
            </a:r>
            <a:r>
              <a:rPr lang="en-US" sz="20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(lesion)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867480" y="1461688"/>
            <a:ext cx="2796986" cy="3036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50815" y="4884828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~16.8k trials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8271" y="1461688"/>
            <a:ext cx="4854584" cy="4272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48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2986" y="0"/>
            <a:ext cx="94860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24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GP1829 (lesion)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45" y="1196890"/>
            <a:ext cx="6591829" cy="535293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63" y="1010851"/>
            <a:ext cx="2933481" cy="28625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82" y="3776032"/>
            <a:ext cx="3501804" cy="30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0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838200"/>
            <a:ext cx="6629400" cy="518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1027906"/>
            <a:ext cx="6502400" cy="525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950" y="330200"/>
            <a:ext cx="8166100" cy="619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0"/>
            <a:ext cx="10145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3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1300" y="838200"/>
            <a:ext cx="6629400" cy="5181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300" y="1027906"/>
            <a:ext cx="6502400" cy="5257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2950" y="330200"/>
            <a:ext cx="8166100" cy="6197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0"/>
            <a:ext cx="9885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39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other rats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482" name="Picture 2" descr="https://lh5.googleusercontent.com/25mciUOl1KgxuQkjMdjx5F2wsaLQSNaBLrXEg33aShLxvYOQQnYFZCMZguag_4AxzZuXwHsV0i8olbCpL7NUPL5nyz-SPJwZdZU1wRwzPCQlkgc03hFjpbEMNmMxjTIcu98ItVQ2P7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" y="1221426"/>
            <a:ext cx="5898833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37626" y="1055786"/>
            <a:ext cx="1850186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GP1831 (lesion)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879474" y="1399831"/>
            <a:ext cx="2794262" cy="303654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79474" y="5014569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~20.3k trials</a:t>
            </a:r>
            <a:endParaRPr lang="en-US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4195" y="1255841"/>
            <a:ext cx="5122198" cy="457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58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473" y="0"/>
            <a:ext cx="9625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273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GP1831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7127" y="1089295"/>
            <a:ext cx="6442364" cy="54956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85" y="914400"/>
            <a:ext cx="3261525" cy="30533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501" y="3681751"/>
            <a:ext cx="3454095" cy="308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2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other rats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362" name="Picture 2" descr="https://lh6.googleusercontent.com/___nwJeqMmw_K64WjtQyRpv10nl3wKXUhvzLewa-GeXbSZ5tvl0Lw1TNKqSM8HliUITqluFgWa2H5geZPIypD1EDRoSNd9V8Ud33sMh1SEXre9tL1Bnh-ooe7Hn6kTpO8eYRN7YrfT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5" y="1026437"/>
            <a:ext cx="5478959" cy="389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9093" y="1026437"/>
            <a:ext cx="181331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GP1832 (intact)</a:t>
            </a:r>
            <a:endParaRPr lang="en-US" sz="2000" dirty="0"/>
          </a:p>
        </p:txBody>
      </p:sp>
      <p:sp>
        <p:nvSpPr>
          <p:cNvPr id="3" name="Rectangle 2"/>
          <p:cNvSpPr/>
          <p:nvPr/>
        </p:nvSpPr>
        <p:spPr>
          <a:xfrm>
            <a:off x="877517" y="1417404"/>
            <a:ext cx="1035423" cy="30159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" y="5033299"/>
            <a:ext cx="1574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~17.8k trials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458" y="1129300"/>
            <a:ext cx="5071662" cy="44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70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4182" y="1089977"/>
            <a:ext cx="10958264" cy="43396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Question:</a:t>
            </a:r>
            <a:r>
              <a:rPr lang="en-US" sz="23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How </a:t>
            </a: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do different agents with different beliefs about the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task state space act </a:t>
            </a: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differently when they try to learn the task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?</a:t>
            </a:r>
          </a:p>
          <a:p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Hypothesis:</a:t>
            </a:r>
            <a:r>
              <a:rPr lang="en-US" sz="23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MC is involved in elucidating state information to subcortical structures. When the right states of environment have been learned, MC is no longer needed to (e.g. expert lesioned)</a:t>
            </a:r>
          </a:p>
          <a:p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Predictions:</a:t>
            </a:r>
            <a:r>
              <a:rPr lang="en-US" sz="2300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</a:t>
            </a:r>
            <a:r>
              <a:rPr lang="en-US" sz="23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Agents that do not have the right state representations fail to learn sufficiently and/or efficiently.</a:t>
            </a:r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/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is motor cortex responsible for </a:t>
            </a:r>
            <a:r>
              <a:rPr lang="en-US" sz="36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 discovery</a:t>
            </a:r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?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197037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1643" y="0"/>
            <a:ext cx="8948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2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GP1832 (intact)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5177" y="1131052"/>
            <a:ext cx="6396182" cy="5299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304" y="914400"/>
            <a:ext cx="3263260" cy="32823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304" y="3780734"/>
            <a:ext cx="3253719" cy="285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49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412750"/>
            <a:ext cx="7632700" cy="603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2062716"/>
            <a:ext cx="5635859" cy="4103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950" y="876300"/>
            <a:ext cx="6642100" cy="510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203200"/>
            <a:ext cx="11163300" cy="6451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800" y="158750"/>
            <a:ext cx="11328400" cy="654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412750"/>
            <a:ext cx="7632700" cy="603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800" y="2062716"/>
            <a:ext cx="5635859" cy="41031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4950" y="876300"/>
            <a:ext cx="6642100" cy="5105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350" y="203200"/>
            <a:ext cx="111633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other rats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292" name="Picture 4" descr="https://lh5.googleusercontent.com/V2MyzYjuANLGwg7XCO4LTfbL9zzm79O_4YoeiJnvsoiXuXHy2CbNyjBulVYvIDtJaBlX3gdJ8eSYVeIjz5zwYe0PSw8wyY7tR9ft1xx3Z0XK0kyUfgn-xv_0T4pvg8Gpooww8ROZur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84" y="1154313"/>
            <a:ext cx="6482722" cy="3972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636028" y="1030636"/>
            <a:ext cx="1813317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GP1838 (intact)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1011604" y="1430745"/>
            <a:ext cx="3778621" cy="32168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2972" y="5250528"/>
            <a:ext cx="1515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~16.7k trials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4106" y="1430745"/>
            <a:ext cx="5016956" cy="4403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203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002" y="-13063"/>
            <a:ext cx="92059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123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GP1838 (intact)</a:t>
            </a:r>
            <a:endParaRPr lang="en-US" sz="3500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882" y="914400"/>
            <a:ext cx="3099080" cy="297290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796" y="3896452"/>
            <a:ext cx="3162166" cy="277576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1100" y="1087582"/>
            <a:ext cx="6465455" cy="549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27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45669"/>
            <a:ext cx="10515600" cy="768731"/>
          </a:xfrm>
        </p:spPr>
        <p:txBody>
          <a:bodyPr>
            <a:normAutofit/>
          </a:bodyPr>
          <a:lstStyle/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things I learned and people to thank</a:t>
            </a:r>
            <a:endParaRPr lang="en-US" sz="35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52144"/>
            <a:ext cx="10515600" cy="5024819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300" b="1" u="sng" dirty="0" smtClean="0">
                <a:latin typeface="Helvetica Neue Thin" charset="0"/>
                <a:ea typeface="Helvetica Neue Thin" charset="0"/>
                <a:cs typeface="Helvetica Neue Thin" charset="0"/>
              </a:rPr>
              <a:t>things learned</a:t>
            </a:r>
          </a:p>
          <a:p>
            <a:pPr>
              <a:lnSpc>
                <a:spcPct val="100000"/>
              </a:lnSpc>
              <a:buFont typeface="Courier New" charset="0"/>
              <a:buChar char="o"/>
            </a:pPr>
            <a:r>
              <a:rPr lang="en-US" sz="2300" dirty="0" smtClean="0">
                <a:latin typeface="Helvetica Neue Thin" charset="0"/>
                <a:ea typeface="Helvetica Neue Thin" charset="0"/>
                <a:cs typeface="Helvetica Neue Thin" charset="0"/>
              </a:rPr>
              <a:t>data is messy</a:t>
            </a:r>
          </a:p>
          <a:p>
            <a:pPr>
              <a:lnSpc>
                <a:spcPct val="100000"/>
              </a:lnSpc>
              <a:buFont typeface="Courier New" charset="0"/>
              <a:buChar char="o"/>
            </a:pPr>
            <a:r>
              <a:rPr lang="en-US" sz="2300" dirty="0" smtClean="0">
                <a:latin typeface="Helvetica Neue Thin" charset="0"/>
                <a:ea typeface="Helvetica Neue Thin" charset="0"/>
                <a:cs typeface="Helvetica Neue Thin" charset="0"/>
              </a:rPr>
              <a:t>the importance of distilling a big problem down into manageable chunks</a:t>
            </a:r>
          </a:p>
          <a:p>
            <a:pPr>
              <a:lnSpc>
                <a:spcPct val="100000"/>
              </a:lnSpc>
              <a:buFont typeface="Courier New" charset="0"/>
              <a:buChar char="o"/>
            </a:pPr>
            <a:r>
              <a:rPr lang="en-US" sz="2300" dirty="0" smtClean="0">
                <a:latin typeface="Helvetica Neue Thin" charset="0"/>
                <a:ea typeface="Helvetica Neue Thin" charset="0"/>
                <a:cs typeface="Helvetica Neue Thin" charset="0"/>
              </a:rPr>
              <a:t>bottom-up and top-down methods can (should!) work in synergy</a:t>
            </a:r>
            <a:endParaRPr lang="en-US" sz="23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lvl="1">
              <a:lnSpc>
                <a:spcPct val="100000"/>
              </a:lnSpc>
              <a:buFont typeface="Courier New" charset="0"/>
              <a:buChar char="o"/>
            </a:pPr>
            <a:r>
              <a:rPr lang="en-US" sz="2300" dirty="0">
                <a:latin typeface="Helvetica Neue Thin" charset="0"/>
                <a:ea typeface="Helvetica Neue Thin" charset="0"/>
                <a:cs typeface="Helvetica Neue Thin" charset="0"/>
              </a:rPr>
              <a:t>bottom-up observations inform top-down modeling, which then inform better models and new </a:t>
            </a:r>
            <a:r>
              <a:rPr lang="en-US" sz="2300" dirty="0" smtClean="0">
                <a:latin typeface="Helvetica Neue Thin" charset="0"/>
                <a:ea typeface="Helvetica Neue Thin" charset="0"/>
                <a:cs typeface="Helvetica Neue Thin" charset="0"/>
              </a:rPr>
              <a:t>experiment</a:t>
            </a:r>
          </a:p>
          <a:p>
            <a:pPr>
              <a:lnSpc>
                <a:spcPct val="100000"/>
              </a:lnSpc>
              <a:buFont typeface="Courier New" charset="0"/>
              <a:buChar char="o"/>
            </a:pPr>
            <a:endParaRPr lang="en-US" sz="23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300" b="1" u="sng" dirty="0" smtClean="0">
                <a:latin typeface="Helvetica Neue Thin" charset="0"/>
                <a:ea typeface="Helvetica Neue Thin" charset="0"/>
                <a:cs typeface="Helvetica Neue Thin" charset="0"/>
              </a:rPr>
              <a:t>thank you guys!</a:t>
            </a:r>
          </a:p>
          <a:p>
            <a:pPr>
              <a:lnSpc>
                <a:spcPct val="100000"/>
              </a:lnSpc>
              <a:buFont typeface="Courier New" charset="0"/>
              <a:buChar char="o"/>
            </a:pPr>
            <a:r>
              <a:rPr lang="en-US" sz="23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bence</a:t>
            </a:r>
            <a:endParaRPr lang="en-US" sz="23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lnSpc>
                <a:spcPct val="100000"/>
              </a:lnSpc>
              <a:buFont typeface="Courier New" charset="0"/>
              <a:buChar char="o"/>
            </a:pPr>
            <a:r>
              <a:rPr lang="en-US" sz="23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gerald</a:t>
            </a:r>
            <a:endParaRPr lang="en-US" sz="2300" dirty="0" smtClean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lnSpc>
                <a:spcPct val="100000"/>
              </a:lnSpc>
              <a:buFont typeface="Courier New" charset="0"/>
              <a:buChar char="o"/>
            </a:pPr>
            <a:r>
              <a:rPr lang="en-US" sz="2300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olveczky</a:t>
            </a:r>
            <a:r>
              <a:rPr lang="en-US" sz="2300" dirty="0" smtClean="0">
                <a:latin typeface="Helvetica Neue Thin" charset="0"/>
                <a:ea typeface="Helvetica Neue Thin" charset="0"/>
                <a:cs typeface="Helvetica Neue Thin" charset="0"/>
              </a:rPr>
              <a:t> lab</a:t>
            </a:r>
          </a:p>
          <a:p>
            <a:pPr>
              <a:lnSpc>
                <a:spcPct val="100000"/>
              </a:lnSpc>
              <a:buFont typeface="Courier New" charset="0"/>
              <a:buChar char="o"/>
            </a:pPr>
            <a:r>
              <a:rPr lang="en-US" sz="2300" dirty="0" smtClean="0">
                <a:latin typeface="Helvetica Neue Thin" charset="0"/>
                <a:ea typeface="Helvetica Neue Thin" charset="0"/>
                <a:cs typeface="Helvetica Neue Thin" charset="0"/>
              </a:rPr>
              <a:t>chocolate</a:t>
            </a:r>
          </a:p>
          <a:p>
            <a:pPr>
              <a:lnSpc>
                <a:spcPct val="100000"/>
              </a:lnSpc>
            </a:pPr>
            <a:endParaRPr lang="en-US" sz="25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lnSpc>
                <a:spcPct val="100000"/>
              </a:lnSpc>
            </a:pPr>
            <a:endParaRPr lang="en-US" sz="2500" dirty="0">
              <a:latin typeface="Helvetica Neue Thin" charset="0"/>
              <a:ea typeface="Helvetica Neue Thin" charset="0"/>
              <a:cs typeface="Helvetica Neue Thin" charset="0"/>
            </a:endParaRPr>
          </a:p>
          <a:p>
            <a:pPr>
              <a:lnSpc>
                <a:spcPct val="100000"/>
              </a:lnSpc>
            </a:pPr>
            <a:endParaRPr lang="en-US" sz="2500" dirty="0">
              <a:latin typeface="Helvetica Neue Thin" charset="0"/>
              <a:ea typeface="Helvetica Neue Thin" charset="0"/>
              <a:cs typeface="Helvetica Neue Thin" charset="0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24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554182" y="1089977"/>
            <a:ext cx="10958264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300" b="1" u="sng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Predictions</a:t>
            </a:r>
            <a:r>
              <a:rPr lang="en-US" sz="2300" b="1" u="sng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:</a:t>
            </a:r>
            <a:r>
              <a:rPr lang="en-US" sz="2300" b="1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 </a:t>
            </a:r>
            <a:r>
              <a:rPr lang="en-US" sz="23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Agents that do not have the right state representations fail to learn sufficiently and/or efficiently.</a:t>
            </a:r>
          </a:p>
          <a:p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  <a:p>
            <a:endParaRPr lang="en-US" sz="2300" dirty="0" smtClean="0">
              <a:solidFill>
                <a:prstClr val="black"/>
              </a:solidFill>
              <a:latin typeface="Helvetica Neue UltraLight" charset="0"/>
              <a:ea typeface="Helvetica Neue UltraLight" charset="0"/>
              <a:cs typeface="Helvetica Neue UltraLight" charset="0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is motor cortex responsible for </a:t>
            </a:r>
            <a:r>
              <a:rPr lang="en-US" sz="3600" dirty="0" smtClean="0">
                <a:solidFill>
                  <a:srgbClr val="00B050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state discovery</a:t>
            </a:r>
            <a:r>
              <a:rPr lang="en-US" sz="3500" dirty="0" smtClean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?</a:t>
            </a:r>
            <a:endParaRPr lang="en-US" sz="35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261" y="2084568"/>
            <a:ext cx="8607478" cy="428149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10931905" y="6488668"/>
            <a:ext cx="12639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i="1" dirty="0" smtClean="0">
                <a:latin typeface="Helvetica Neue Thin" charset="0"/>
                <a:ea typeface="Helvetica Neue Thin" charset="0"/>
                <a:cs typeface="Helvetica Neue Thin" charset="0"/>
              </a:rPr>
              <a:t>Gerald Pho</a:t>
            </a:r>
            <a:endParaRPr lang="en-US" i="1" dirty="0"/>
          </a:p>
        </p:txBody>
      </p:sp>
      <p:sp>
        <p:nvSpPr>
          <p:cNvPr id="3" name="Rectangle 2"/>
          <p:cNvSpPr/>
          <p:nvPr/>
        </p:nvSpPr>
        <p:spPr>
          <a:xfrm>
            <a:off x="1678897" y="2084568"/>
            <a:ext cx="2233535" cy="42814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848661" y="2084567"/>
            <a:ext cx="2233535" cy="42814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9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0838" y="1194291"/>
            <a:ext cx="8110685" cy="202960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4" y="1079993"/>
            <a:ext cx="1257300" cy="2333755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1600204" y="2065830"/>
            <a:ext cx="663498" cy="195327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676" y="3503790"/>
            <a:ext cx="5706324" cy="33183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7885" y="-2587100"/>
            <a:ext cx="4482353" cy="24000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3348" y="1680066"/>
            <a:ext cx="1671429" cy="939005"/>
          </a:xfrm>
          <a:prstGeom prst="rect">
            <a:avLst/>
          </a:prstGeom>
        </p:spPr>
      </p:pic>
      <p:sp>
        <p:nvSpPr>
          <p:cNvPr id="14" name="Title 1"/>
          <p:cNvSpPr txBox="1">
            <a:spLocks/>
          </p:cNvSpPr>
          <p:nvPr/>
        </p:nvSpPr>
        <p:spPr>
          <a:xfrm>
            <a:off x="173245" y="3878570"/>
            <a:ext cx="6528828" cy="18956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u="sng" dirty="0" smtClean="0">
                <a:latin typeface="Helvetica Neue Thin" charset="0"/>
                <a:ea typeface="Helvetica Neue Thin" charset="0"/>
                <a:cs typeface="Helvetica Neue Thin" charset="0"/>
              </a:rPr>
              <a:t>Components:</a:t>
            </a:r>
          </a:p>
          <a:p>
            <a:pPr marL="457200" indent="-457200" algn="l">
              <a:lnSpc>
                <a:spcPct val="100000"/>
              </a:lnSpc>
              <a:buFont typeface="Courier New" charset="0"/>
              <a:buChar char="o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25 States: IPI and ITI separated into 100ms sub-states</a:t>
            </a:r>
          </a:p>
          <a:p>
            <a:pPr marL="457200" indent="-457200" algn="l">
              <a:lnSpc>
                <a:spcPct val="100000"/>
              </a:lnSpc>
              <a:buFont typeface="Courier New" charset="0"/>
              <a:buChar char="o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2 Actions = </a:t>
            </a:r>
            <a:r>
              <a:rPr lang="en-US" sz="2000" i="1" dirty="0" smtClean="0">
                <a:latin typeface="Helvetica Neue Thin" charset="0"/>
                <a:ea typeface="Helvetica Neue Thin" charset="0"/>
                <a:cs typeface="Helvetica Neue Thin" charset="0"/>
              </a:rPr>
              <a:t>{wait, tap}</a:t>
            </a:r>
          </a:p>
          <a:p>
            <a:pPr marL="457200" indent="-457200" algn="l">
              <a:lnSpc>
                <a:spcPct val="100000"/>
              </a:lnSpc>
              <a:buFont typeface="Courier New" charset="0"/>
              <a:buChar char="o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2 Observations = </a:t>
            </a:r>
            <a:r>
              <a:rPr lang="en-US" sz="2000" i="1" dirty="0" smtClean="0">
                <a:latin typeface="Helvetica Neue Thin" charset="0"/>
                <a:ea typeface="Helvetica Neue Thin" charset="0"/>
                <a:cs typeface="Helvetica Neue Thin" charset="0"/>
              </a:rPr>
              <a:t>{null, reward}</a:t>
            </a:r>
          </a:p>
          <a:p>
            <a:pPr marL="457200" indent="-457200" algn="l">
              <a:lnSpc>
                <a:spcPct val="100000"/>
              </a:lnSpc>
              <a:buFont typeface="Courier New" charset="0"/>
              <a:buChar char="o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Transition matrix </a:t>
            </a:r>
            <a:r>
              <a:rPr lang="en-US" sz="2000" i="1" dirty="0" smtClean="0">
                <a:latin typeface="Helvetica Neue Thin" charset="0"/>
                <a:ea typeface="Helvetica Neue Thin" charset="0"/>
                <a:cs typeface="Helvetica Neue Thin" charset="0"/>
              </a:rPr>
              <a:t>T(</a:t>
            </a:r>
            <a:r>
              <a:rPr lang="en-US" sz="2000" i="1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s,s’,a</a:t>
            </a:r>
            <a:r>
              <a:rPr lang="en-US" sz="2000" i="1" dirty="0" smtClean="0">
                <a:latin typeface="Helvetica Neue Thin" charset="0"/>
                <a:ea typeface="Helvetica Neue Thin" charset="0"/>
                <a:cs typeface="Helvetica Neue Thin" charset="0"/>
              </a:rPr>
              <a:t>) = p(s’|</a:t>
            </a:r>
            <a:r>
              <a:rPr lang="en-US" sz="2000" i="1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s,a</a:t>
            </a:r>
            <a:r>
              <a:rPr lang="en-US" sz="2000" i="1" dirty="0" smtClean="0">
                <a:latin typeface="Helvetica Neue Thin" charset="0"/>
                <a:ea typeface="Helvetica Neue Thin" charset="0"/>
                <a:cs typeface="Helvetica Neue Thin" charset="0"/>
              </a:rPr>
              <a:t>)</a:t>
            </a:r>
          </a:p>
          <a:p>
            <a:pPr marL="457200" indent="-457200" algn="l">
              <a:lnSpc>
                <a:spcPct val="100000"/>
              </a:lnSpc>
              <a:buFont typeface="Courier New" charset="0"/>
              <a:buChar char="o"/>
            </a:pPr>
            <a:r>
              <a:rPr lang="en-US" sz="2000" dirty="0" smtClean="0">
                <a:latin typeface="Helvetica Neue Thin" charset="0"/>
                <a:ea typeface="Helvetica Neue Thin" charset="0"/>
                <a:cs typeface="Helvetica Neue Thin" charset="0"/>
              </a:rPr>
              <a:t>Observation matrix </a:t>
            </a:r>
            <a:r>
              <a:rPr lang="en-US" sz="2000" i="1" dirty="0" smtClean="0">
                <a:latin typeface="Helvetica Neue Thin" charset="0"/>
                <a:ea typeface="Helvetica Neue Thin" charset="0"/>
                <a:cs typeface="Helvetica Neue Thin" charset="0"/>
              </a:rPr>
              <a:t>O(s’,</a:t>
            </a:r>
            <a:r>
              <a:rPr lang="en-US" sz="2000" i="1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a,o</a:t>
            </a:r>
            <a:r>
              <a:rPr lang="en-US" sz="2000" i="1" dirty="0" smtClean="0">
                <a:latin typeface="Helvetica Neue Thin" charset="0"/>
                <a:ea typeface="Helvetica Neue Thin" charset="0"/>
                <a:cs typeface="Helvetica Neue Thin" charset="0"/>
              </a:rPr>
              <a:t>) = p (</a:t>
            </a:r>
            <a:r>
              <a:rPr lang="en-US" sz="2000" i="1" dirty="0" err="1" smtClean="0">
                <a:latin typeface="Helvetica Neue Thin" charset="0"/>
                <a:ea typeface="Helvetica Neue Thin" charset="0"/>
                <a:cs typeface="Helvetica Neue Thin" charset="0"/>
              </a:rPr>
              <a:t>o|s</a:t>
            </a:r>
            <a:r>
              <a:rPr lang="en-US" sz="2000" i="1" dirty="0" smtClean="0">
                <a:latin typeface="Helvetica Neue Thin" charset="0"/>
                <a:ea typeface="Helvetica Neue Thin" charset="0"/>
                <a:cs typeface="Helvetica Neue Thin" charset="0"/>
              </a:rPr>
              <a:t>’,a)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POMDPs for state space inference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30795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751" y="1597044"/>
            <a:ext cx="5503582" cy="135583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949449" y="1149542"/>
            <a:ext cx="267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+mj-lt"/>
                <a:ea typeface="Al Tarikh" charset="-78"/>
                <a:cs typeface="Al Tarikh" charset="-78"/>
              </a:rPr>
              <a:t>Agent 2</a:t>
            </a:r>
            <a:r>
              <a:rPr lang="en-US" u="sng" smtClean="0">
                <a:latin typeface="+mj-lt"/>
                <a:ea typeface="Al Tarikh" charset="-78"/>
                <a:cs typeface="Al Tarikh" charset="-78"/>
              </a:rPr>
              <a:t>: Does not know </a:t>
            </a:r>
            <a:r>
              <a:rPr lang="en-US" u="sng" dirty="0" smtClean="0">
                <a:latin typeface="+mj-lt"/>
                <a:ea typeface="Al Tarikh" charset="-78"/>
                <a:cs typeface="Al Tarikh" charset="-78"/>
              </a:rPr>
              <a:t>ITI</a:t>
            </a:r>
            <a:endParaRPr lang="en-US" u="sng" dirty="0"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848" y="3229920"/>
            <a:ext cx="6107152" cy="18006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342" y="3227248"/>
            <a:ext cx="5790307" cy="1803323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>
            <a:off x="6096000" y="800100"/>
            <a:ext cx="0" cy="54237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58" y="1487042"/>
            <a:ext cx="5916706" cy="1480589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2088350" y="1149542"/>
            <a:ext cx="1892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u="sng" dirty="0" smtClean="0">
                <a:latin typeface="+mj-lt"/>
                <a:ea typeface="Al Tarikh" charset="-78"/>
                <a:cs typeface="Al Tarikh" charset="-78"/>
              </a:rPr>
              <a:t>Agent 1: Knows ITI</a:t>
            </a:r>
            <a:endParaRPr lang="en-US" u="sng" dirty="0"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557" y="5244565"/>
            <a:ext cx="2896859" cy="32537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678" y="5537907"/>
            <a:ext cx="3505620" cy="3148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6165" y="5843710"/>
            <a:ext cx="3789008" cy="30438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678" y="6137454"/>
            <a:ext cx="3379669" cy="30438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9898" y="6424203"/>
            <a:ext cx="3768016" cy="325372"/>
          </a:xfrm>
          <a:prstGeom prst="rect">
            <a:avLst/>
          </a:prstGeom>
        </p:spPr>
      </p:pic>
      <p:cxnSp>
        <p:nvCxnSpPr>
          <p:cNvPr id="22" name="Straight Connector 21"/>
          <p:cNvCxnSpPr/>
          <p:nvPr/>
        </p:nvCxnSpPr>
        <p:spPr>
          <a:xfrm>
            <a:off x="554182" y="905256"/>
            <a:ext cx="11083636" cy="0"/>
          </a:xfrm>
          <a:prstGeom prst="line">
            <a:avLst/>
          </a:prstGeom>
          <a:ln w="95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itle 1"/>
          <p:cNvSpPr txBox="1">
            <a:spLocks/>
          </p:cNvSpPr>
          <p:nvPr/>
        </p:nvSpPr>
        <p:spPr>
          <a:xfrm>
            <a:off x="838200" y="145669"/>
            <a:ext cx="10515600" cy="7687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500" dirty="0">
                <a:solidFill>
                  <a:prstClr val="black"/>
                </a:solidFill>
                <a:latin typeface="Helvetica Neue UltraLight" charset="0"/>
                <a:ea typeface="Helvetica Neue UltraLight" charset="0"/>
                <a:cs typeface="Helvetica Neue UltraLight" charset="0"/>
              </a:rPr>
              <a:t>RL agents with different inferred state spaces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98510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4" id="{8A054248-C640-994F-81F0-6A11DB29C612}" vid="{72069FA0-A1AD-9D4D-A2AD-0B0D80C285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6785</TotalTime>
  <Words>2254</Words>
  <Application>Microsoft Macintosh PowerPoint</Application>
  <PresentationFormat>Widescreen</PresentationFormat>
  <Paragraphs>391</Paragraphs>
  <Slides>67</Slides>
  <Notes>63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Al Tarikh</vt:lpstr>
      <vt:lpstr>American Typewriter</vt:lpstr>
      <vt:lpstr>Calibri</vt:lpstr>
      <vt:lpstr>Calibri Light</vt:lpstr>
      <vt:lpstr>Courier New</vt:lpstr>
      <vt:lpstr>Helvetica Neue</vt:lpstr>
      <vt:lpstr>Helvetica Neue Light</vt:lpstr>
      <vt:lpstr>Helvetica Neue Thin</vt:lpstr>
      <vt:lpstr>Helvetica Neue UltraLight</vt:lpstr>
      <vt:lpstr>Wingdings</vt:lpstr>
      <vt:lpstr>Arial</vt:lpstr>
      <vt:lpstr>Office Theme</vt:lpstr>
      <vt:lpstr>the computational role of motor cortex  in trial-and-error learning</vt:lpstr>
      <vt:lpstr>refined motor skills are learned through trial-and-error</vt:lpstr>
      <vt:lpstr>motor cortex is required for learning but not execution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motor cortex responsible for state discovery?</vt:lpstr>
      <vt:lpstr>looking at state separation through colored density plots</vt:lpstr>
      <vt:lpstr>giving naïve lesioned animals feedback about state information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the diversity of taps</vt:lpstr>
      <vt:lpstr>visualizing the diversity of taps</vt:lpstr>
      <vt:lpstr>visualizing the diversity of taps</vt:lpstr>
      <vt:lpstr>similar taps can occur at very different times</vt:lpstr>
      <vt:lpstr>feature differences in dissimilar taps</vt:lpstr>
      <vt:lpstr>how do taps evolve over the course of learning?</vt:lpstr>
      <vt:lpstr>how do taps evolve over the course of learning?</vt:lpstr>
      <vt:lpstr>how do taps evolve over the course of learning?</vt:lpstr>
      <vt:lpstr>defining tap “modes”</vt:lpstr>
      <vt:lpstr>how do taps evolve across learning?</vt:lpstr>
      <vt:lpstr>how do taps evolve across learning?</vt:lpstr>
      <vt:lpstr>how do taps evolve across learning?</vt:lpstr>
      <vt:lpstr>how do taps evolve across learning?</vt:lpstr>
      <vt:lpstr>how do taps evolve across learning?</vt:lpstr>
      <vt:lpstr>how do taps evolve across learning?</vt:lpstr>
      <vt:lpstr>how do taps evolve across learning?</vt:lpstr>
      <vt:lpstr>qualitative pass: first taps only (early in learning)</vt:lpstr>
      <vt:lpstr>qualitative pass: first taps only (late in learning)</vt:lpstr>
      <vt:lpstr>how do taps evolve across learning?</vt:lpstr>
      <vt:lpstr>qualitative pass: second taps only (early in learning)</vt:lpstr>
      <vt:lpstr>qualitative pass: second taps only (early in learning)</vt:lpstr>
      <vt:lpstr>how do transitions between taps evolve across learning?</vt:lpstr>
      <vt:lpstr>how do transitions between taps evolve across learning?</vt:lpstr>
      <vt:lpstr>how do taps evolve across learning? (lesioned)</vt:lpstr>
      <vt:lpstr>how do taps evolve across learning?</vt:lpstr>
      <vt:lpstr>how do taps evolve across learning?</vt:lpstr>
      <vt:lpstr>how do taps evolve across learning?</vt:lpstr>
      <vt:lpstr>how do taps evolve across learning?</vt:lpstr>
      <vt:lpstr>how do taps evolve across learning?</vt:lpstr>
      <vt:lpstr>how do transitions between taps evolve across learning?</vt:lpstr>
      <vt:lpstr>PowerPoint Presentation</vt:lpstr>
      <vt:lpstr>other rats</vt:lpstr>
      <vt:lpstr>PowerPoint Presentation</vt:lpstr>
      <vt:lpstr>GP1829 (lesion)</vt:lpstr>
      <vt:lpstr>PowerPoint Presentation</vt:lpstr>
      <vt:lpstr>PowerPoint Presentation</vt:lpstr>
      <vt:lpstr>other rats</vt:lpstr>
      <vt:lpstr>PowerPoint Presentation</vt:lpstr>
      <vt:lpstr>GP1831</vt:lpstr>
      <vt:lpstr>other rats</vt:lpstr>
      <vt:lpstr>PowerPoint Presentation</vt:lpstr>
      <vt:lpstr>GP1832 (intact)</vt:lpstr>
      <vt:lpstr>PowerPoint Presentation</vt:lpstr>
      <vt:lpstr>PowerPoint Presentation</vt:lpstr>
      <vt:lpstr>other rats</vt:lpstr>
      <vt:lpstr>PowerPoint Presentation</vt:lpstr>
      <vt:lpstr>GP1838 (intact)</vt:lpstr>
      <vt:lpstr>things I learned and people to thank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computational role of motor cortex  in trial-and-error learning</dc:title>
  <dc:creator>lucylai.lxl@gmail.com</dc:creator>
  <cp:lastModifiedBy>lucylai.lxl@gmail.com</cp:lastModifiedBy>
  <cp:revision>67</cp:revision>
  <dcterms:created xsi:type="dcterms:W3CDTF">2019-03-19T15:25:47Z</dcterms:created>
  <dcterms:modified xsi:type="dcterms:W3CDTF">2019-03-25T21:54:37Z</dcterms:modified>
</cp:coreProperties>
</file>